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6" r:id="rId3"/>
    <p:sldId id="310" r:id="rId4"/>
    <p:sldId id="281" r:id="rId5"/>
    <p:sldId id="316" r:id="rId6"/>
    <p:sldId id="278" r:id="rId7"/>
    <p:sldId id="311" r:id="rId8"/>
    <p:sldId id="279" r:id="rId9"/>
    <p:sldId id="315" r:id="rId10"/>
    <p:sldId id="305" r:id="rId11"/>
    <p:sldId id="307" r:id="rId12"/>
    <p:sldId id="312" r:id="rId13"/>
    <p:sldId id="302" r:id="rId14"/>
    <p:sldId id="304" r:id="rId15"/>
    <p:sldId id="285" r:id="rId16"/>
    <p:sldId id="314" r:id="rId17"/>
    <p:sldId id="306" r:id="rId18"/>
    <p:sldId id="308" r:id="rId19"/>
    <p:sldId id="309" r:id="rId20"/>
    <p:sldId id="301" r:id="rId2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Cristina" initials="ACM" lastIdx="0" clrIdx="0">
    <p:extLst>
      <p:ext uri="{19B8F6BF-5375-455C-9EA6-DF929625EA0E}">
        <p15:presenceInfo xmlns:p15="http://schemas.microsoft.com/office/powerpoint/2012/main" userId="Ana Cri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99A"/>
    <a:srgbClr val="C9C9C9"/>
    <a:srgbClr val="767171"/>
    <a:srgbClr val="FFFFFF"/>
    <a:srgbClr val="F4B183"/>
    <a:srgbClr val="7C7C7C"/>
    <a:srgbClr val="AFABAB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85424" autoAdjust="0"/>
  </p:normalViewPr>
  <p:slideViewPr>
    <p:cSldViewPr snapToGrid="0">
      <p:cViewPr varScale="1">
        <p:scale>
          <a:sx n="58" d="100"/>
          <a:sy n="58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5F52D37-36B0-48F3-9BEA-B1941D5B53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C51406-B656-407A-851D-0E75F4F8F1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EB936C6-1D44-4C3A-8F05-1F50A89892D9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25577F-3DAF-4102-B783-323F269629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01AB099-2AE8-4ECF-84C9-D345E2A7C2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436C157-59F6-447F-94C1-06F6C50E6A3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78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1C63119-1766-4C6A-BA76-FFC75F9E2BAF}" type="datetimeFigureOut">
              <a:rPr lang="en-GB" smtClean="0"/>
              <a:t>03/11/2017</a:t>
            </a:fld>
            <a:endParaRPr lang="en-GB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GB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DF0681C-B248-413E-B85A-10BFD79BB811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86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39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765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13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706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248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451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828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95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681C-B248-413E-B85A-10BFD79BB811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2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17492"/>
            <a:ext cx="9144000" cy="2387600"/>
          </a:xfr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lang="en-US" sz="4800" b="1" dirty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97167"/>
            <a:ext cx="9144000" cy="165576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subtítulo del patrón</a:t>
            </a:r>
            <a:endParaRPr lang="en-U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183341" y="726143"/>
            <a:ext cx="0" cy="5446055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" t="8237" r="71679" b="74361"/>
          <a:stretch/>
        </p:blipFill>
        <p:spPr>
          <a:xfrm>
            <a:off x="10011788" y="104339"/>
            <a:ext cx="2074432" cy="102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9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9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3600" b="1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>
            <a:lvl1pPr>
              <a:defRPr lang="es-ES" smtClean="0"/>
            </a:lvl1pPr>
            <a:lvl2pPr>
              <a:defRPr lang="es-ES" smtClean="0"/>
            </a:lvl2pPr>
            <a:lvl3pPr>
              <a:defRPr lang="es-ES" smtClean="0"/>
            </a:lvl3pPr>
            <a:lvl4pPr>
              <a:defRPr lang="es-ES" smtClean="0"/>
            </a:lvl4pPr>
            <a:lvl5pPr>
              <a:defRPr lang="en-US"/>
            </a:lvl5pPr>
          </a:lstStyle>
          <a:p>
            <a:pPr marL="357188" lvl="0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ES"/>
              <a:t>Editar los estilos de texto del patrón</a:t>
            </a:r>
          </a:p>
          <a:p>
            <a:pPr marL="357188" lvl="1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ES"/>
              <a:t>Segundo nivel</a:t>
            </a:r>
          </a:p>
          <a:p>
            <a:pPr marL="357188" lvl="2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ES"/>
              <a:t>Tercer nivel</a:t>
            </a:r>
          </a:p>
          <a:p>
            <a:pPr marL="357188" lvl="3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ES"/>
              <a:t>Cuarto nivel</a:t>
            </a:r>
          </a:p>
          <a:p>
            <a:pPr marL="357188" lvl="4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ES"/>
              <a:t>Quinto nivel</a:t>
            </a:r>
            <a:endParaRPr lang="en-U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9756" y="0"/>
            <a:ext cx="0" cy="685800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807688" y="6542097"/>
            <a:ext cx="384312" cy="2460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283CD5-9FD2-4CBD-9D61-540774C744F2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0" t="94216" r="56241" b="1538"/>
          <a:stretch/>
        </p:blipFill>
        <p:spPr>
          <a:xfrm>
            <a:off x="11377414" y="6542097"/>
            <a:ext cx="429170" cy="24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8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8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9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5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3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0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6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70FD-580C-43F3-8A4C-C897B6BDC5B3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75C3-C6CC-4B6E-989B-1526402A2C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4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93189"/>
            <a:ext cx="9144000" cy="2387600"/>
          </a:xfrm>
        </p:spPr>
        <p:txBody>
          <a:bodyPr/>
          <a:lstStyle/>
          <a:p>
            <a:r>
              <a:rPr lang="en-GB" dirty="0"/>
              <a:t>Balance between IPR and Competition for Promoting Innovation</a:t>
            </a:r>
            <a:endParaRPr lang="en-GB" b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Eduardo Pérez Motta</a:t>
            </a:r>
          </a:p>
          <a:p>
            <a:pPr marL="0" indent="0">
              <a:buNone/>
            </a:pPr>
            <a:r>
              <a:rPr lang="en-GB" dirty="0"/>
              <a:t>November 10</a:t>
            </a:r>
            <a:r>
              <a:rPr lang="en-GB" baseline="30000" dirty="0"/>
              <a:t>th</a:t>
            </a:r>
            <a:r>
              <a:rPr lang="en-GB" dirty="0"/>
              <a:t> 2017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370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EA03D-127B-4967-AD84-CC78C09B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Competition-IPR Overlap represents challenges…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88B20C8D-8279-4EF8-8FE6-236CE1F95E4A}"/>
              </a:ext>
            </a:extLst>
          </p:cNvPr>
          <p:cNvGrpSpPr/>
          <p:nvPr/>
        </p:nvGrpSpPr>
        <p:grpSpPr>
          <a:xfrm>
            <a:off x="0" y="862287"/>
            <a:ext cx="11769907" cy="3543459"/>
            <a:chOff x="89390" y="1181671"/>
            <a:chExt cx="11901725" cy="3624350"/>
          </a:xfrm>
        </p:grpSpPr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8A5EFBB4-2C1B-4431-B775-596115BFA246}"/>
                </a:ext>
              </a:extLst>
            </p:cNvPr>
            <p:cNvGrpSpPr/>
            <p:nvPr/>
          </p:nvGrpSpPr>
          <p:grpSpPr>
            <a:xfrm>
              <a:off x="1932033" y="1181671"/>
              <a:ext cx="8386620" cy="3624350"/>
              <a:chOff x="1789092" y="1048668"/>
              <a:chExt cx="8386620" cy="3624350"/>
            </a:xfrm>
          </p:grpSpPr>
          <p:sp>
            <p:nvSpPr>
              <p:cNvPr id="11" name="Flecha: hacia la izquierda 10">
                <a:extLst>
                  <a:ext uri="{FF2B5EF4-FFF2-40B4-BE49-F238E27FC236}">
                    <a16:creationId xmlns:a16="http://schemas.microsoft.com/office/drawing/2014/main" id="{40D2B35B-174D-4B58-9A43-3BA05F87BDA7}"/>
                  </a:ext>
                </a:extLst>
              </p:cNvPr>
              <p:cNvSpPr/>
              <p:nvPr/>
            </p:nvSpPr>
            <p:spPr>
              <a:xfrm>
                <a:off x="1789092" y="2542719"/>
                <a:ext cx="1058019" cy="586365"/>
              </a:xfrm>
              <a:prstGeom prst="leftArrow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" name="Grupo 14">
                <a:extLst>
                  <a:ext uri="{FF2B5EF4-FFF2-40B4-BE49-F238E27FC236}">
                    <a16:creationId xmlns:a16="http://schemas.microsoft.com/office/drawing/2014/main" id="{6DF32340-A0FE-45B2-9717-FCD50C74A2DD}"/>
                  </a:ext>
                </a:extLst>
              </p:cNvPr>
              <p:cNvGrpSpPr/>
              <p:nvPr/>
            </p:nvGrpSpPr>
            <p:grpSpPr>
              <a:xfrm>
                <a:off x="2963021" y="1048668"/>
                <a:ext cx="6076153" cy="3624350"/>
                <a:chOff x="2963021" y="1264799"/>
                <a:chExt cx="6076153" cy="3624350"/>
              </a:xfrm>
            </p:grpSpPr>
            <p:grpSp>
              <p:nvGrpSpPr>
                <p:cNvPr id="10" name="Grupo 9">
                  <a:extLst>
                    <a:ext uri="{FF2B5EF4-FFF2-40B4-BE49-F238E27FC236}">
                      <a16:creationId xmlns:a16="http://schemas.microsoft.com/office/drawing/2014/main" id="{10857C5A-D3A0-48E5-8031-1681C8B33EB3}"/>
                    </a:ext>
                  </a:extLst>
                </p:cNvPr>
                <p:cNvGrpSpPr/>
                <p:nvPr/>
              </p:nvGrpSpPr>
              <p:grpSpPr>
                <a:xfrm>
                  <a:off x="2963021" y="1264799"/>
                  <a:ext cx="6076153" cy="3624350"/>
                  <a:chOff x="2431006" y="1210552"/>
                  <a:chExt cx="6076153" cy="3624350"/>
                </a:xfrm>
              </p:grpSpPr>
              <p:sp>
                <p:nvSpPr>
                  <p:cNvPr id="7" name="Elipse 6">
                    <a:extLst>
                      <a:ext uri="{FF2B5EF4-FFF2-40B4-BE49-F238E27FC236}">
                        <a16:creationId xmlns:a16="http://schemas.microsoft.com/office/drawing/2014/main" id="{D09A39FF-4767-4726-A20E-FC5CE20853E8}"/>
                      </a:ext>
                    </a:extLst>
                  </p:cNvPr>
                  <p:cNvSpPr/>
                  <p:nvPr/>
                </p:nvSpPr>
                <p:spPr>
                  <a:xfrm>
                    <a:off x="4868955" y="1210553"/>
                    <a:ext cx="3638204" cy="3624349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4" name="Elipse 3">
                    <a:extLst>
                      <a:ext uri="{FF2B5EF4-FFF2-40B4-BE49-F238E27FC236}">
                        <a16:creationId xmlns:a16="http://schemas.microsoft.com/office/drawing/2014/main" id="{104D8F56-37B8-4FC8-9A4C-0C4FC96711B9}"/>
                      </a:ext>
                    </a:extLst>
                  </p:cNvPr>
                  <p:cNvSpPr/>
                  <p:nvPr/>
                </p:nvSpPr>
                <p:spPr>
                  <a:xfrm>
                    <a:off x="2431006" y="1210552"/>
                    <a:ext cx="3716723" cy="3624349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1000"/>
                    </a:schemeClr>
                  </a:solidFill>
                  <a:ln w="381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ts val="2400"/>
                      </a:lnSpc>
                    </a:pPr>
                    <a:endParaRPr lang="en-GB" sz="24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3BEB6E06-8B4D-4B23-A2FA-21BE4945E9D9}"/>
                      </a:ext>
                    </a:extLst>
                  </p:cNvPr>
                  <p:cNvSpPr txBox="1"/>
                  <p:nvPr/>
                </p:nvSpPr>
                <p:spPr>
                  <a:xfrm>
                    <a:off x="4123113" y="2668783"/>
                    <a:ext cx="2942706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2400"/>
                      </a:lnSpc>
                    </a:pPr>
                    <a:r>
                      <a:rPr lang="en-GB" sz="2400" b="1" i="1" dirty="0"/>
                      <a:t>Innovation</a:t>
                    </a:r>
                  </a:p>
                  <a:p>
                    <a:pPr algn="ctr">
                      <a:lnSpc>
                        <a:spcPts val="2400"/>
                      </a:lnSpc>
                    </a:pPr>
                    <a:r>
                      <a:rPr lang="en-GB" sz="2400" b="1" i="1" dirty="0"/>
                      <a:t>Consumer welfare</a:t>
                    </a:r>
                  </a:p>
                </p:txBody>
              </p:sp>
            </p:grpSp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2CE4FBD1-6BD7-421B-87C6-DCAB23E3E277}"/>
                    </a:ext>
                  </a:extLst>
                </p:cNvPr>
                <p:cNvSpPr txBox="1"/>
                <p:nvPr/>
              </p:nvSpPr>
              <p:spPr>
                <a:xfrm>
                  <a:off x="3531987" y="1854623"/>
                  <a:ext cx="2246281" cy="417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2400"/>
                    </a:lnSpc>
                  </a:pPr>
                  <a:r>
                    <a:rPr lang="en-GB" sz="2800" b="1" i="1" dirty="0"/>
                    <a:t>Competition</a:t>
                  </a:r>
                </a:p>
              </p:txBody>
            </p:sp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DB652530-F3B7-46FF-86F5-3EB499042CD7}"/>
                    </a:ext>
                  </a:extLst>
                </p:cNvPr>
                <p:cNvSpPr txBox="1"/>
                <p:nvPr/>
              </p:nvSpPr>
              <p:spPr>
                <a:xfrm>
                  <a:off x="6096931" y="1846100"/>
                  <a:ext cx="2246281" cy="417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2400"/>
                    </a:lnSpc>
                  </a:pPr>
                  <a:r>
                    <a:rPr lang="en-GB" sz="2800" b="1" i="1" dirty="0"/>
                    <a:t>IPR</a:t>
                  </a:r>
                  <a:endParaRPr lang="en-GB" sz="2400" b="1" i="1" dirty="0"/>
                </a:p>
              </p:txBody>
            </p:sp>
          </p:grpSp>
          <p:sp>
            <p:nvSpPr>
              <p:cNvPr id="14" name="Flecha: hacia la izquierda 13">
                <a:extLst>
                  <a:ext uri="{FF2B5EF4-FFF2-40B4-BE49-F238E27FC236}">
                    <a16:creationId xmlns:a16="http://schemas.microsoft.com/office/drawing/2014/main" id="{3485B15A-5C93-4732-B3F3-BB9C44107C2F}"/>
                  </a:ext>
                </a:extLst>
              </p:cNvPr>
              <p:cNvSpPr/>
              <p:nvPr/>
            </p:nvSpPr>
            <p:spPr>
              <a:xfrm rot="10800000">
                <a:off x="9117693" y="2490610"/>
                <a:ext cx="1058019" cy="586365"/>
              </a:xfrm>
              <a:prstGeom prst="leftArrow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EA20319-7FEA-4351-95B3-9BD16A7DEA0E}"/>
                </a:ext>
              </a:extLst>
            </p:cNvPr>
            <p:cNvSpPr txBox="1"/>
            <p:nvPr/>
          </p:nvSpPr>
          <p:spPr>
            <a:xfrm>
              <a:off x="89390" y="2701594"/>
              <a:ext cx="18800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i="1" dirty="0"/>
                <a:t>Competitive markets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80663C2-8FCF-432B-A03B-DC8495FB2B24}"/>
                </a:ext>
              </a:extLst>
            </p:cNvPr>
            <p:cNvSpPr txBox="1"/>
            <p:nvPr/>
          </p:nvSpPr>
          <p:spPr>
            <a:xfrm>
              <a:off x="10111081" y="2429783"/>
              <a:ext cx="188003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i="1" dirty="0"/>
                <a:t>Temporary Monopoly Rights</a:t>
              </a: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EEDFD95-0C7A-46CC-8334-A23B5B02D3D7}"/>
              </a:ext>
            </a:extLst>
          </p:cNvPr>
          <p:cNvSpPr txBox="1"/>
          <p:nvPr/>
        </p:nvSpPr>
        <p:spPr>
          <a:xfrm>
            <a:off x="200905" y="4638949"/>
            <a:ext cx="118862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i="1" dirty="0"/>
              <a:t>…IPR holders should not abuse their rights.</a:t>
            </a:r>
          </a:p>
          <a:p>
            <a:r>
              <a:rPr lang="en-GB" sz="2600" i="1" dirty="0"/>
              <a:t>…value of protection should not be outweighed by social costs.</a:t>
            </a:r>
          </a:p>
          <a:p>
            <a:r>
              <a:rPr lang="en-GB" sz="2600" i="1" dirty="0"/>
              <a:t>…uncertainty and regulatory complexity should not hamper innovation and investment.</a:t>
            </a:r>
          </a:p>
          <a:p>
            <a:r>
              <a:rPr lang="en-GB" sz="2600" i="1" dirty="0"/>
              <a:t>etc.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B908E85-1984-46AA-9596-5AFCD03319BA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481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8CE76-11F9-40AD-9045-4006EB61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IPR-Competition common challenges look like?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71152C5-3527-4CB0-8C56-F4CB8847A2A9}"/>
              </a:ext>
            </a:extLst>
          </p:cNvPr>
          <p:cNvSpPr/>
          <p:nvPr/>
        </p:nvSpPr>
        <p:spPr>
          <a:xfrm>
            <a:off x="6575530" y="3751245"/>
            <a:ext cx="5534409" cy="283243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2"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</a:pPr>
            <a:r>
              <a:rPr lang="en-GB" sz="2400" i="1" dirty="0">
                <a:solidFill>
                  <a:schemeClr val="tx1"/>
                </a:solidFill>
              </a:rPr>
              <a:t>Results in:</a:t>
            </a:r>
          </a:p>
          <a:p>
            <a:pPr marL="441325" indent="-258763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Reduced innovation and net welfare</a:t>
            </a:r>
          </a:p>
          <a:p>
            <a:pPr marL="441325" indent="-258763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Companies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divert resources away from R&amp;D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(and into lobbying and lawsuits).</a:t>
            </a:r>
          </a:p>
          <a:p>
            <a:pPr marL="441325" indent="-258763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Future market entrants restrained and discouraged.</a:t>
            </a:r>
          </a:p>
          <a:p>
            <a:pPr marL="441325" indent="-258763" algn="just"/>
            <a:endParaRPr lang="en-GB" sz="2800" dirty="0">
              <a:solidFill>
                <a:schemeClr val="tx1"/>
              </a:solidFill>
            </a:endParaRPr>
          </a:p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D8E718-2E9C-4BDD-87C8-706089CA6CAD}"/>
              </a:ext>
            </a:extLst>
          </p:cNvPr>
          <p:cNvSpPr/>
          <p:nvPr/>
        </p:nvSpPr>
        <p:spPr>
          <a:xfrm>
            <a:off x="444333" y="3764259"/>
            <a:ext cx="6014819" cy="221447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2" algn="just">
              <a:lnSpc>
                <a:spcPts val="2600"/>
              </a:lnSpc>
              <a:spcBef>
                <a:spcPts val="4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</a:pPr>
            <a:r>
              <a:rPr lang="en-GB" sz="2400" i="1" dirty="0">
                <a:solidFill>
                  <a:schemeClr val="tx1"/>
                </a:solidFill>
              </a:rPr>
              <a:t>Due to:</a:t>
            </a:r>
          </a:p>
          <a:p>
            <a:pPr marL="441325" indent="-258763">
              <a:lnSpc>
                <a:spcPts val="2600"/>
              </a:lnSpc>
              <a:spcBef>
                <a:spcPts val="4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Ambiguity</a:t>
            </a:r>
            <a:r>
              <a:rPr lang="en-GB" sz="2400" dirty="0">
                <a:solidFill>
                  <a:schemeClr val="tx1"/>
                </a:solidFill>
              </a:rPr>
              <a:t> and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uniform</a:t>
            </a:r>
            <a:r>
              <a:rPr lang="en-GB" sz="2400" dirty="0">
                <a:solidFill>
                  <a:schemeClr val="tx1"/>
                </a:solidFill>
              </a:rPr>
              <a:t> approach to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“patentability” </a:t>
            </a:r>
            <a:r>
              <a:rPr lang="en-GB" sz="2400" dirty="0">
                <a:solidFill>
                  <a:schemeClr val="tx1"/>
                </a:solidFill>
              </a:rPr>
              <a:t>scope and duration</a:t>
            </a:r>
          </a:p>
          <a:p>
            <a:pPr marL="441325" indent="-258763">
              <a:lnSpc>
                <a:spcPts val="2600"/>
              </a:lnSpc>
              <a:spcBef>
                <a:spcPts val="4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Inadequate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 examination</a:t>
            </a:r>
          </a:p>
          <a:p>
            <a:pPr marL="441325" indent="-258763">
              <a:lnSpc>
                <a:spcPts val="2600"/>
              </a:lnSpc>
              <a:spcBef>
                <a:spcPts val="4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Ineffective enforcement against IPR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abuse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E96D8538-4B89-47F8-A766-9B12F0B5DCF4}"/>
              </a:ext>
            </a:extLst>
          </p:cNvPr>
          <p:cNvGrpSpPr/>
          <p:nvPr/>
        </p:nvGrpSpPr>
        <p:grpSpPr>
          <a:xfrm>
            <a:off x="2493818" y="919213"/>
            <a:ext cx="7232074" cy="2832032"/>
            <a:chOff x="2508363" y="919213"/>
            <a:chExt cx="7217529" cy="2832032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D6F12DE-10D4-486A-BA60-11B9AA3D78E9}"/>
                </a:ext>
              </a:extLst>
            </p:cNvPr>
            <p:cNvSpPr/>
            <p:nvPr/>
          </p:nvSpPr>
          <p:spPr>
            <a:xfrm>
              <a:off x="2892829" y="919213"/>
              <a:ext cx="6450676" cy="1815882"/>
            </a:xfrm>
            <a:prstGeom prst="rect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266700" indent="-266700">
                <a:buClr>
                  <a:schemeClr val="bg2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patent thickets</a:t>
              </a:r>
            </a:p>
            <a:p>
              <a:pPr marL="266700" indent="-266700">
                <a:buClr>
                  <a:schemeClr val="bg2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patent trolls </a:t>
              </a:r>
              <a:r>
                <a:rPr lang="en-GB" sz="2800" b="1" i="1" dirty="0"/>
                <a:t>and </a:t>
              </a: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privateers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266700" indent="-266700">
                <a:buClr>
                  <a:schemeClr val="bg2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patent hold-ups </a:t>
              </a:r>
              <a:r>
                <a:rPr lang="en-GB" sz="2800" b="1" i="1" dirty="0"/>
                <a:t>and</a:t>
              </a: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 ambush </a:t>
              </a:r>
              <a:r>
                <a:rPr lang="en-GB" sz="2800" i="1" dirty="0"/>
                <a:t>(SEPs)</a:t>
              </a:r>
            </a:p>
            <a:p>
              <a:pPr marL="266700" indent="-266700">
                <a:buClr>
                  <a:schemeClr val="bg2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overbroad </a:t>
              </a:r>
              <a:r>
                <a:rPr lang="en-GB" sz="2800" b="1" i="1" dirty="0"/>
                <a:t>or </a:t>
              </a:r>
              <a:r>
                <a:rPr lang="en-GB" sz="2800" b="1" i="1" dirty="0">
                  <a:solidFill>
                    <a:schemeClr val="accent2">
                      <a:lumMod val="50000"/>
                    </a:schemeClr>
                  </a:solidFill>
                </a:rPr>
                <a:t>extended protection, </a:t>
              </a:r>
              <a:r>
                <a:rPr lang="en-GB" sz="2800" b="1" i="1" dirty="0"/>
                <a:t>etc.</a:t>
              </a:r>
              <a:endParaRPr lang="en-GB" sz="2800" dirty="0"/>
            </a:p>
          </p:txBody>
        </p:sp>
        <p:sp>
          <p:nvSpPr>
            <p:cNvPr id="8" name="Flecha: hacia abajo 7">
              <a:extLst>
                <a:ext uri="{FF2B5EF4-FFF2-40B4-BE49-F238E27FC236}">
                  <a16:creationId xmlns:a16="http://schemas.microsoft.com/office/drawing/2014/main" id="{BEF46386-F8D4-4181-AC91-18F41324BF78}"/>
                </a:ext>
              </a:extLst>
            </p:cNvPr>
            <p:cNvSpPr/>
            <p:nvPr/>
          </p:nvSpPr>
          <p:spPr>
            <a:xfrm>
              <a:off x="2508363" y="2748109"/>
              <a:ext cx="1463040" cy="1003136"/>
            </a:xfrm>
            <a:prstGeom prst="downArrow">
              <a:avLst/>
            </a:prstGeom>
            <a:solidFill>
              <a:srgbClr val="767171"/>
            </a:solidFill>
            <a:ln>
              <a:solidFill>
                <a:srgbClr val="76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echa: hacia abajo 10">
              <a:extLst>
                <a:ext uri="{FF2B5EF4-FFF2-40B4-BE49-F238E27FC236}">
                  <a16:creationId xmlns:a16="http://schemas.microsoft.com/office/drawing/2014/main" id="{F35FFE49-C091-4C2A-AC17-6F08A8785CD0}"/>
                </a:ext>
              </a:extLst>
            </p:cNvPr>
            <p:cNvSpPr/>
            <p:nvPr/>
          </p:nvSpPr>
          <p:spPr>
            <a:xfrm>
              <a:off x="8262852" y="2735095"/>
              <a:ext cx="1463040" cy="1003136"/>
            </a:xfrm>
            <a:prstGeom prst="downArrow">
              <a:avLst/>
            </a:prstGeom>
            <a:solidFill>
              <a:srgbClr val="767171"/>
            </a:solidFill>
            <a:ln>
              <a:solidFill>
                <a:srgbClr val="76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0363D0C-D7C3-4833-9F46-2A8C9A4A56F9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1847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208D829-7DE7-4A14-B68B-4B816C0AD76B}"/>
              </a:ext>
            </a:extLst>
          </p:cNvPr>
          <p:cNvSpPr/>
          <p:nvPr/>
        </p:nvSpPr>
        <p:spPr>
          <a:xfrm>
            <a:off x="96078" y="3205313"/>
            <a:ext cx="9862569" cy="9352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08FAE3-38EC-4559-8A7D-9820329F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/>
          <a:lstStyle/>
          <a:p>
            <a:r>
              <a:rPr lang="en-US" dirty="0"/>
              <a:t>Index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E648BB9-E0BA-4FBB-988F-C8830FB82329}"/>
              </a:ext>
            </a:extLst>
          </p:cNvPr>
          <p:cNvGrpSpPr/>
          <p:nvPr/>
        </p:nvGrpSpPr>
        <p:grpSpPr>
          <a:xfrm>
            <a:off x="246523" y="1146742"/>
            <a:ext cx="9262823" cy="584775"/>
            <a:chOff x="197061" y="1113358"/>
            <a:chExt cx="9262823" cy="58477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246D460-6006-4933-9D66-40B82DE90502}"/>
                </a:ext>
              </a:extLst>
            </p:cNvPr>
            <p:cNvSpPr txBox="1"/>
            <p:nvPr/>
          </p:nvSpPr>
          <p:spPr>
            <a:xfrm>
              <a:off x="197061" y="1113358"/>
              <a:ext cx="564933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1DC7E5F-975A-43D5-98E1-FA314E1BA71A}"/>
                </a:ext>
              </a:extLst>
            </p:cNvPr>
            <p:cNvSpPr txBox="1"/>
            <p:nvPr/>
          </p:nvSpPr>
          <p:spPr>
            <a:xfrm>
              <a:off x="870858" y="1113358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Why focus on innovation? 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6696E76-0683-4BE4-B691-D67BEE031726}"/>
              </a:ext>
            </a:extLst>
          </p:cNvPr>
          <p:cNvGrpSpPr/>
          <p:nvPr/>
        </p:nvGrpSpPr>
        <p:grpSpPr>
          <a:xfrm>
            <a:off x="238642" y="2263824"/>
            <a:ext cx="9270704" cy="584775"/>
            <a:chOff x="189180" y="2066351"/>
            <a:chExt cx="9270704" cy="584775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8B81FF1-58DA-4169-9315-81DBEF56145A}"/>
                </a:ext>
              </a:extLst>
            </p:cNvPr>
            <p:cNvSpPr txBox="1"/>
            <p:nvPr/>
          </p:nvSpPr>
          <p:spPr>
            <a:xfrm>
              <a:off x="189180" y="2067802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9557D83-A06D-4EC8-AE5D-8F8977647221}"/>
                </a:ext>
              </a:extLst>
            </p:cNvPr>
            <p:cNvSpPr txBox="1"/>
            <p:nvPr/>
          </p:nvSpPr>
          <p:spPr>
            <a:xfrm>
              <a:off x="870858" y="2066351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Interface between IPR and Competition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80AECCD-F8E4-4857-9FA2-C569FD1DE462}"/>
              </a:ext>
            </a:extLst>
          </p:cNvPr>
          <p:cNvGrpSpPr/>
          <p:nvPr/>
        </p:nvGrpSpPr>
        <p:grpSpPr>
          <a:xfrm>
            <a:off x="238642" y="3342978"/>
            <a:ext cx="10518027" cy="621631"/>
            <a:chOff x="197061" y="3096514"/>
            <a:chExt cx="9262823" cy="621631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1DE3716-E270-4E6A-BDEF-67FD64D09B08}"/>
                </a:ext>
              </a:extLst>
            </p:cNvPr>
            <p:cNvSpPr txBox="1"/>
            <p:nvPr/>
          </p:nvSpPr>
          <p:spPr>
            <a:xfrm>
              <a:off x="197061" y="3134821"/>
              <a:ext cx="504455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62AFC763-091E-46E1-A452-ACDCF53D46E7}"/>
                </a:ext>
              </a:extLst>
            </p:cNvPr>
            <p:cNvSpPr txBox="1"/>
            <p:nvPr/>
          </p:nvSpPr>
          <p:spPr>
            <a:xfrm>
              <a:off x="870858" y="3096514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A glance at the current IPR and Competition systems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3ED90C3-31EE-41EE-8242-489C5D65B5A6}"/>
              </a:ext>
            </a:extLst>
          </p:cNvPr>
          <p:cNvGrpSpPr/>
          <p:nvPr/>
        </p:nvGrpSpPr>
        <p:grpSpPr>
          <a:xfrm>
            <a:off x="246523" y="4501733"/>
            <a:ext cx="9869220" cy="584775"/>
            <a:chOff x="189180" y="4201840"/>
            <a:chExt cx="9869220" cy="58477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1D50AA0-9B76-4B05-9427-11C4CC0A3301}"/>
                </a:ext>
              </a:extLst>
            </p:cNvPr>
            <p:cNvSpPr txBox="1"/>
            <p:nvPr/>
          </p:nvSpPr>
          <p:spPr>
            <a:xfrm>
              <a:off x="189180" y="4201840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2722978-BFB4-4E15-83F1-E3537C679ED2}"/>
                </a:ext>
              </a:extLst>
            </p:cNvPr>
            <p:cNvSpPr txBox="1"/>
            <p:nvPr/>
          </p:nvSpPr>
          <p:spPr>
            <a:xfrm>
              <a:off x="870858" y="4201840"/>
              <a:ext cx="9187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Moving towards the right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68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B45FC-3D4C-49BF-96F7-59EF46A9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1"/>
            <a:ext cx="12095922" cy="1163782"/>
          </a:xfrm>
        </p:spPr>
        <p:txBody>
          <a:bodyPr/>
          <a:lstStyle/>
          <a:p>
            <a:r>
              <a:rPr lang="en-GB" dirty="0"/>
              <a:t>A glance at the international IPR system…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B28BDF2-9F77-4B90-B8B5-7133597A9EC0}"/>
              </a:ext>
            </a:extLst>
          </p:cNvPr>
          <p:cNvGrpSpPr/>
          <p:nvPr/>
        </p:nvGrpSpPr>
        <p:grpSpPr>
          <a:xfrm>
            <a:off x="260682" y="906082"/>
            <a:ext cx="11766713" cy="5611096"/>
            <a:chOff x="253491" y="739827"/>
            <a:chExt cx="11766713" cy="5611096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D61DDD87-1126-402D-B230-549B609FFA8F}"/>
                </a:ext>
              </a:extLst>
            </p:cNvPr>
            <p:cNvGrpSpPr/>
            <p:nvPr/>
          </p:nvGrpSpPr>
          <p:grpSpPr>
            <a:xfrm>
              <a:off x="253491" y="739828"/>
              <a:ext cx="3947646" cy="5611095"/>
              <a:chOff x="208717" y="1163777"/>
              <a:chExt cx="3947646" cy="5611095"/>
            </a:xfrm>
          </p:grpSpPr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0A527196-E675-4C6C-B383-33958B91A156}"/>
                  </a:ext>
                </a:extLst>
              </p:cNvPr>
              <p:cNvSpPr/>
              <p:nvPr/>
            </p:nvSpPr>
            <p:spPr>
              <a:xfrm>
                <a:off x="208717" y="1163777"/>
                <a:ext cx="3947645" cy="70147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762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800"/>
                  </a:lnSpc>
                </a:pPr>
                <a:r>
                  <a:rPr lang="en-GB" sz="2800" b="1" dirty="0">
                    <a:solidFill>
                      <a:schemeClr val="tx1"/>
                    </a:solidFill>
                  </a:rPr>
                  <a:t>WIPO </a:t>
                </a:r>
              </a:p>
              <a:p>
                <a:pPr algn="ctr">
                  <a:lnSpc>
                    <a:spcPts val="2800"/>
                  </a:lnSpc>
                </a:pPr>
                <a:r>
                  <a:rPr lang="en-GB" sz="2000" b="1" dirty="0">
                    <a:solidFill>
                      <a:schemeClr val="tx1"/>
                    </a:solidFill>
                  </a:rPr>
                  <a:t>(191 Members)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4270F99-B08B-4F0D-B49E-32778C6C1108}"/>
                  </a:ext>
                </a:extLst>
              </p:cNvPr>
              <p:cNvSpPr/>
              <p:nvPr/>
            </p:nvSpPr>
            <p:spPr>
              <a:xfrm>
                <a:off x="208718" y="1912745"/>
                <a:ext cx="3947645" cy="486212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76200">
                <a:solidFill>
                  <a:srgbClr val="7C7C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>
                  <a:lnSpc>
                    <a:spcPts val="27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en-GB" sz="2600" dirty="0">
                    <a:solidFill>
                      <a:schemeClr val="tx1"/>
                    </a:solidFill>
                  </a:rPr>
                  <a:t>Administers multilateral agreements:</a:t>
                </a:r>
              </a:p>
              <a:p>
                <a:pPr marL="342900" indent="-260350">
                  <a:lnSpc>
                    <a:spcPts val="2700"/>
                  </a:lnSpc>
                  <a:spcBef>
                    <a:spcPts val="60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2400" i="1" dirty="0">
                    <a:solidFill>
                      <a:schemeClr val="tx1"/>
                    </a:solidFill>
                  </a:rPr>
                  <a:t>Paris Convention</a:t>
                </a:r>
              </a:p>
              <a:p>
                <a:pPr marL="342900" indent="-260350">
                  <a:lnSpc>
                    <a:spcPts val="2700"/>
                  </a:lnSpc>
                  <a:spcBef>
                    <a:spcPts val="60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2400" i="1" dirty="0">
                    <a:solidFill>
                      <a:schemeClr val="tx1"/>
                    </a:solidFill>
                  </a:rPr>
                  <a:t>Berne Convention (literary &amp; artistic works), etc.</a:t>
                </a:r>
              </a:p>
              <a:p>
                <a:pPr>
                  <a:lnSpc>
                    <a:spcPts val="27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en-GB" sz="2600" dirty="0">
                    <a:solidFill>
                      <a:schemeClr val="tx1"/>
                    </a:solidFill>
                  </a:rPr>
                  <a:t>and international protection systems on all forms of IP.</a:t>
                </a:r>
              </a:p>
              <a:p>
                <a:pPr marL="82550">
                  <a:lnSpc>
                    <a:spcPts val="27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endParaRPr lang="en-GB" sz="2600" dirty="0">
                  <a:solidFill>
                    <a:schemeClr val="tx1"/>
                  </a:solidFill>
                </a:endParaRPr>
              </a:p>
              <a:p>
                <a:pPr marL="82550" lvl="1">
                  <a:lnSpc>
                    <a:spcPts val="27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ts val="27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C3734FA-8921-4631-AF04-47FF55A89D98}"/>
                </a:ext>
              </a:extLst>
            </p:cNvPr>
            <p:cNvSpPr/>
            <p:nvPr/>
          </p:nvSpPr>
          <p:spPr>
            <a:xfrm>
              <a:off x="4201136" y="1488797"/>
              <a:ext cx="4510601" cy="34655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2550" lvl="1">
                <a:lnSpc>
                  <a:spcPts val="27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2600" dirty="0">
                  <a:solidFill>
                    <a:schemeClr val="tx1"/>
                  </a:solidFill>
                </a:rPr>
                <a:t>Multilateral trade agreement on all forms of IP</a:t>
              </a:r>
            </a:p>
            <a:p>
              <a:pPr marL="266700" lvl="1" indent="-184150">
                <a:lnSpc>
                  <a:spcPts val="2700"/>
                </a:lnSpc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2400" i="1" dirty="0">
                  <a:solidFill>
                    <a:schemeClr val="tx1"/>
                  </a:solidFill>
                </a:rPr>
                <a:t>Incorporates Paris &amp; Berne Conventions.</a:t>
              </a:r>
            </a:p>
            <a:p>
              <a:pPr marL="266700" lvl="1" indent="-184150">
                <a:lnSpc>
                  <a:spcPts val="2700"/>
                </a:lnSpc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2400" i="1" dirty="0">
                  <a:solidFill>
                    <a:schemeClr val="tx1"/>
                  </a:solidFill>
                </a:rPr>
                <a:t>Minimum standards of protection &amp; enforcement.</a:t>
              </a:r>
            </a:p>
            <a:p>
              <a:pPr marL="266700" lvl="1" indent="-184150">
                <a:lnSpc>
                  <a:spcPts val="2700"/>
                </a:lnSpc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2400" i="1" dirty="0">
                  <a:solidFill>
                    <a:schemeClr val="tx1"/>
                  </a:solidFill>
                </a:rPr>
                <a:t>Dispute Settlement under </a:t>
              </a:r>
              <a:r>
                <a:rPr lang="en-GB" sz="2400" i="1">
                  <a:solidFill>
                    <a:schemeClr val="tx1"/>
                  </a:solidFill>
                </a:rPr>
                <a:t>WTO system.</a:t>
              </a:r>
              <a:endParaRPr lang="en-GB" sz="2400" i="1" dirty="0">
                <a:solidFill>
                  <a:schemeClr val="tx1"/>
                </a:solidFill>
              </a:endParaRPr>
            </a:p>
            <a:p>
              <a:pPr marL="266700" lvl="1" indent="-184150">
                <a:buFont typeface="Arial" panose="020B0604020202020204" pitchFamily="34" charset="0"/>
                <a:buChar char="•"/>
              </a:pPr>
              <a:endParaRPr lang="en-GB" sz="2400" dirty="0">
                <a:solidFill>
                  <a:schemeClr val="tx1"/>
                </a:solidFill>
              </a:endParaRPr>
            </a:p>
            <a:p>
              <a:pPr marL="639763" lvl="1" indent="-182563">
                <a:buFont typeface="Arial" panose="020B0604020202020204" pitchFamily="34" charset="0"/>
                <a:buChar char="•"/>
              </a:pP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678CE2AA-084C-4D74-811D-CC729DDD9905}"/>
                </a:ext>
              </a:extLst>
            </p:cNvPr>
            <p:cNvGrpSpPr/>
            <p:nvPr/>
          </p:nvGrpSpPr>
          <p:grpSpPr>
            <a:xfrm>
              <a:off x="4201136" y="5015806"/>
              <a:ext cx="4510602" cy="1335117"/>
              <a:chOff x="208717" y="811303"/>
              <a:chExt cx="3947646" cy="4844346"/>
            </a:xfrm>
          </p:grpSpPr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43A79A22-AB24-46B6-9CD8-D04FDEAF2BE7}"/>
                  </a:ext>
                </a:extLst>
              </p:cNvPr>
              <p:cNvSpPr/>
              <p:nvPr/>
            </p:nvSpPr>
            <p:spPr>
              <a:xfrm>
                <a:off x="208717" y="811303"/>
                <a:ext cx="3947645" cy="201392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762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700"/>
                  </a:lnSpc>
                </a:pPr>
                <a:r>
                  <a:rPr lang="en-GB" sz="2800" b="1" dirty="0">
                    <a:solidFill>
                      <a:schemeClr val="tx1"/>
                    </a:solidFill>
                  </a:rPr>
                  <a:t>Regional Trade Agreements</a:t>
                </a:r>
              </a:p>
            </p:txBody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4F391AD-3E66-4D40-908B-E704D2E80597}"/>
                  </a:ext>
                </a:extLst>
              </p:cNvPr>
              <p:cNvSpPr/>
              <p:nvPr/>
            </p:nvSpPr>
            <p:spPr>
              <a:xfrm>
                <a:off x="208718" y="2611119"/>
                <a:ext cx="3947645" cy="304453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76200">
                <a:solidFill>
                  <a:srgbClr val="7C7C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82550" lvl="1"/>
                <a:r>
                  <a:rPr lang="en-GB" sz="2400" dirty="0">
                    <a:solidFill>
                      <a:schemeClr val="tx1"/>
                    </a:solidFill>
                  </a:rPr>
                  <a:t>Varying commitments, including </a:t>
                </a:r>
                <a:r>
                  <a:rPr lang="en-GB" sz="2400" i="1" dirty="0">
                    <a:solidFill>
                      <a:schemeClr val="tx1"/>
                    </a:solidFill>
                  </a:rPr>
                  <a:t>TRIPS Plus </a:t>
                </a:r>
                <a:r>
                  <a:rPr lang="en-GB" sz="2400" dirty="0">
                    <a:solidFill>
                      <a:schemeClr val="tx1"/>
                    </a:solidFill>
                  </a:rPr>
                  <a:t>obligations.</a:t>
                </a:r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E3F4DA59-B1BC-4EC2-B694-6A9E791C3DC9}"/>
                </a:ext>
              </a:extLst>
            </p:cNvPr>
            <p:cNvGrpSpPr/>
            <p:nvPr/>
          </p:nvGrpSpPr>
          <p:grpSpPr>
            <a:xfrm>
              <a:off x="8711737" y="739827"/>
              <a:ext cx="3308467" cy="3084027"/>
              <a:chOff x="208718" y="1163778"/>
              <a:chExt cx="3947645" cy="2794588"/>
            </a:xfrm>
          </p:grpSpPr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845224BC-5086-4ABB-8242-AA0CD75C7C9C}"/>
                  </a:ext>
                </a:extLst>
              </p:cNvPr>
              <p:cNvSpPr/>
              <p:nvPr/>
            </p:nvSpPr>
            <p:spPr>
              <a:xfrm>
                <a:off x="208718" y="1163778"/>
                <a:ext cx="3947645" cy="76531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762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solidFill>
                      <a:schemeClr val="tx1"/>
                    </a:solidFill>
                  </a:rPr>
                  <a:t>National IP regimes</a:t>
                </a:r>
              </a:p>
            </p:txBody>
          </p:sp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C3C2FEC3-5803-4BF4-B9DC-C616B2431092}"/>
                  </a:ext>
                </a:extLst>
              </p:cNvPr>
              <p:cNvSpPr/>
              <p:nvPr/>
            </p:nvSpPr>
            <p:spPr>
              <a:xfrm>
                <a:off x="208718" y="1842456"/>
                <a:ext cx="3947645" cy="21159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76200">
                <a:solidFill>
                  <a:srgbClr val="7C7C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2550" lvl="1"/>
                <a:r>
                  <a:rPr lang="en-GB" sz="2400" dirty="0">
                    <a:solidFill>
                      <a:schemeClr val="tx1"/>
                    </a:solidFill>
                  </a:rPr>
                  <a:t>Laws and Authorities, influences by intl obligations and flexibilities.</a:t>
                </a:r>
              </a:p>
            </p:txBody>
          </p:sp>
        </p:grpSp>
        <p:sp>
          <p:nvSpPr>
            <p:cNvPr id="23" name="Flecha: doblada 22">
              <a:extLst>
                <a:ext uri="{FF2B5EF4-FFF2-40B4-BE49-F238E27FC236}">
                  <a16:creationId xmlns:a16="http://schemas.microsoft.com/office/drawing/2014/main" id="{4C2B3C00-6C56-4411-97BF-0DFBF6EEAB16}"/>
                </a:ext>
              </a:extLst>
            </p:cNvPr>
            <p:cNvSpPr/>
            <p:nvPr/>
          </p:nvSpPr>
          <p:spPr>
            <a:xfrm rot="16200000" flipV="1">
              <a:off x="8856175" y="3978669"/>
              <a:ext cx="642146" cy="665024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4" name="Flecha: doblada 23">
              <a:extLst>
                <a:ext uri="{FF2B5EF4-FFF2-40B4-BE49-F238E27FC236}">
                  <a16:creationId xmlns:a16="http://schemas.microsoft.com/office/drawing/2014/main" id="{1D7F2BD0-E5AF-43C5-8ABF-44FDF298AEC8}"/>
                </a:ext>
              </a:extLst>
            </p:cNvPr>
            <p:cNvSpPr/>
            <p:nvPr/>
          </p:nvSpPr>
          <p:spPr>
            <a:xfrm rot="16200000" flipV="1">
              <a:off x="8811488" y="4023354"/>
              <a:ext cx="1828801" cy="1762307"/>
            </a:xfrm>
            <a:prstGeom prst="bentArrow">
              <a:avLst>
                <a:gd name="adj1" fmla="val 10599"/>
                <a:gd name="adj2" fmla="val 14412"/>
                <a:gd name="adj3" fmla="val 11446"/>
                <a:gd name="adj4" fmla="val 41208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B51BD3E-8F01-461B-B473-0CF49BA97CC8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F94220F-DA8E-45FB-9D0F-A4E23E29AF47}"/>
              </a:ext>
            </a:extLst>
          </p:cNvPr>
          <p:cNvSpPr/>
          <p:nvPr/>
        </p:nvSpPr>
        <p:spPr>
          <a:xfrm>
            <a:off x="4208327" y="892961"/>
            <a:ext cx="4510600" cy="70147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GB" sz="2800" b="1" dirty="0">
                <a:solidFill>
                  <a:schemeClr val="tx1"/>
                </a:solidFill>
              </a:rPr>
              <a:t>TRIPS Agreement</a:t>
            </a:r>
          </a:p>
          <a:p>
            <a:pPr algn="ctr">
              <a:lnSpc>
                <a:spcPts val="2800"/>
              </a:lnSpc>
            </a:pPr>
            <a:r>
              <a:rPr lang="en-GB" sz="2000" b="1" dirty="0">
                <a:solidFill>
                  <a:schemeClr val="tx1"/>
                </a:solidFill>
              </a:rPr>
              <a:t>(164 Members)</a:t>
            </a:r>
          </a:p>
        </p:txBody>
      </p:sp>
    </p:spTree>
    <p:extLst>
      <p:ext uri="{BB962C8B-B14F-4D97-AF65-F5344CB8AC3E}">
        <p14:creationId xmlns:p14="http://schemas.microsoft.com/office/powerpoint/2010/main" val="389423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A9362-B615-41A1-AFD8-69499B87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881149"/>
          </a:xfrm>
        </p:spPr>
        <p:txBody>
          <a:bodyPr/>
          <a:lstStyle/>
          <a:p>
            <a:r>
              <a:rPr lang="en-GB" dirty="0"/>
              <a:t>A glance at the international Competition system…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FEEC9096-C9EF-42BB-AFEF-589741A3A37C}"/>
              </a:ext>
            </a:extLst>
          </p:cNvPr>
          <p:cNvGrpSpPr/>
          <p:nvPr/>
        </p:nvGrpSpPr>
        <p:grpSpPr>
          <a:xfrm>
            <a:off x="260683" y="881149"/>
            <a:ext cx="11766712" cy="5646158"/>
            <a:chOff x="260683" y="1055710"/>
            <a:chExt cx="11766712" cy="564615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4585FFD0-A836-4603-9E0A-34ED10A0C647}"/>
                </a:ext>
              </a:extLst>
            </p:cNvPr>
            <p:cNvGrpSpPr/>
            <p:nvPr/>
          </p:nvGrpSpPr>
          <p:grpSpPr>
            <a:xfrm>
              <a:off x="260683" y="1055710"/>
              <a:ext cx="11766712" cy="3516290"/>
              <a:chOff x="253493" y="739826"/>
              <a:chExt cx="11766712" cy="3516290"/>
            </a:xfrm>
          </p:grpSpPr>
          <p:grpSp>
            <p:nvGrpSpPr>
              <p:cNvPr id="10" name="Grupo 9">
                <a:extLst>
                  <a:ext uri="{FF2B5EF4-FFF2-40B4-BE49-F238E27FC236}">
                    <a16:creationId xmlns:a16="http://schemas.microsoft.com/office/drawing/2014/main" id="{EF11A8C5-6A0F-4549-8034-7D60CDF067BF}"/>
                  </a:ext>
                </a:extLst>
              </p:cNvPr>
              <p:cNvGrpSpPr/>
              <p:nvPr/>
            </p:nvGrpSpPr>
            <p:grpSpPr>
              <a:xfrm>
                <a:off x="253493" y="739828"/>
                <a:ext cx="3933264" cy="3516288"/>
                <a:chOff x="208718" y="1163776"/>
                <a:chExt cx="3947645" cy="6070751"/>
              </a:xfrm>
            </p:grpSpPr>
            <p:sp>
              <p:nvSpPr>
                <p:cNvPr id="11" name="Rectángulo 10">
                  <a:extLst>
                    <a:ext uri="{FF2B5EF4-FFF2-40B4-BE49-F238E27FC236}">
                      <a16:creationId xmlns:a16="http://schemas.microsoft.com/office/drawing/2014/main" id="{1A0B38F9-E4E4-47A4-A72E-8CA2CF0D3DFD}"/>
                    </a:ext>
                  </a:extLst>
                </p:cNvPr>
                <p:cNvSpPr/>
                <p:nvPr/>
              </p:nvSpPr>
              <p:spPr>
                <a:xfrm>
                  <a:off x="208718" y="1163776"/>
                  <a:ext cx="3947645" cy="117894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 w="762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ts val="2800"/>
                    </a:lnSpc>
                  </a:pPr>
                  <a:r>
                    <a:rPr lang="en-GB" sz="2700" b="1" dirty="0">
                      <a:solidFill>
                        <a:schemeClr val="tx1"/>
                      </a:solidFill>
                    </a:rPr>
                    <a:t>Multilateral Framework </a:t>
                  </a:r>
                </a:p>
              </p:txBody>
            </p:sp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B5100872-6301-4F5B-BFAA-A189F5C0671A}"/>
                    </a:ext>
                  </a:extLst>
                </p:cNvPr>
                <p:cNvSpPr/>
                <p:nvPr/>
              </p:nvSpPr>
              <p:spPr>
                <a:xfrm>
                  <a:off x="208718" y="2368340"/>
                  <a:ext cx="3947645" cy="4866187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76200">
                  <a:solidFill>
                    <a:srgbClr val="7C7C7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82550" lvl="1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GB" sz="2600" b="1" dirty="0">
                      <a:solidFill>
                        <a:schemeClr val="tx1"/>
                      </a:solidFill>
                    </a:rPr>
                    <a:t>No binding instrument</a:t>
                  </a:r>
                </a:p>
                <a:p>
                  <a:pPr marL="539750" lvl="1" indent="-273050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dirty="0">
                      <a:solidFill>
                        <a:schemeClr val="tx1"/>
                      </a:solidFill>
                    </a:rPr>
                    <a:t>WTO Singapore Issues </a:t>
                  </a:r>
                  <a:r>
                    <a:rPr lang="en-GB" sz="2600" i="1" dirty="0">
                      <a:solidFill>
                        <a:schemeClr val="tx1"/>
                      </a:solidFill>
                    </a:rPr>
                    <a:t>(Interaction Trade-Competition Policy)</a:t>
                  </a:r>
                </a:p>
                <a:p>
                  <a:pPr marL="539750" lvl="1" indent="-273050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dirty="0">
                      <a:solidFill>
                        <a:schemeClr val="tx1"/>
                      </a:solidFill>
                    </a:rPr>
                    <a:t>Havana Charter </a:t>
                  </a:r>
                </a:p>
              </p:txBody>
            </p:sp>
          </p:grpSp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3E39411C-27F5-4E4B-99F0-0BDADB218205}"/>
                  </a:ext>
                </a:extLst>
              </p:cNvPr>
              <p:cNvGrpSpPr/>
              <p:nvPr/>
            </p:nvGrpSpPr>
            <p:grpSpPr>
              <a:xfrm>
                <a:off x="4189615" y="739826"/>
                <a:ext cx="4102201" cy="3516289"/>
                <a:chOff x="208718" y="1163778"/>
                <a:chExt cx="3947645" cy="5667080"/>
              </a:xfrm>
            </p:grpSpPr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id="{BE92289C-D6D2-4DEB-BDA9-8712E7613B4C}"/>
                    </a:ext>
                  </a:extLst>
                </p:cNvPr>
                <p:cNvSpPr/>
                <p:nvPr/>
              </p:nvSpPr>
              <p:spPr>
                <a:xfrm>
                  <a:off x="208718" y="1163778"/>
                  <a:ext cx="3947645" cy="1097087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 w="762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ts val="2800"/>
                    </a:lnSpc>
                  </a:pPr>
                  <a:r>
                    <a:rPr lang="en-GB" sz="2700" b="1" dirty="0">
                      <a:solidFill>
                        <a:schemeClr val="tx1"/>
                      </a:solidFill>
                    </a:rPr>
                    <a:t>Regional Framework </a:t>
                  </a:r>
                </a:p>
              </p:txBody>
            </p:sp>
            <p:sp>
              <p:nvSpPr>
                <p:cNvPr id="19" name="Rectángulo 18">
                  <a:extLst>
                    <a:ext uri="{FF2B5EF4-FFF2-40B4-BE49-F238E27FC236}">
                      <a16:creationId xmlns:a16="http://schemas.microsoft.com/office/drawing/2014/main" id="{BF6B5197-7B6D-4375-B6B2-694EC2FF8CEF}"/>
                    </a:ext>
                  </a:extLst>
                </p:cNvPr>
                <p:cNvSpPr/>
                <p:nvPr/>
              </p:nvSpPr>
              <p:spPr>
                <a:xfrm>
                  <a:off x="208718" y="2288246"/>
                  <a:ext cx="3947645" cy="4542612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76200">
                  <a:solidFill>
                    <a:srgbClr val="7C7C7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82550" lvl="1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endParaRPr lang="en-GB" sz="1600" dirty="0">
                    <a:solidFill>
                      <a:schemeClr val="tx1"/>
                    </a:solidFill>
                  </a:endParaRPr>
                </a:p>
                <a:p>
                  <a:pPr marL="82550" lvl="1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GB" sz="2600" b="1" dirty="0">
                      <a:solidFill>
                        <a:schemeClr val="tx1"/>
                      </a:solidFill>
                    </a:rPr>
                    <a:t>FTAs &amp; Interagency Cooperation Agreements </a:t>
                  </a:r>
                </a:p>
                <a:p>
                  <a:pPr marL="82550" lvl="1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From basic to ambitious:</a:t>
                  </a:r>
                </a:p>
                <a:p>
                  <a:pPr marL="539750" lvl="1" indent="-174625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NAFTA</a:t>
                  </a:r>
                </a:p>
                <a:p>
                  <a:pPr marL="539750" lvl="1" indent="-174625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Australia – NZ</a:t>
                  </a:r>
                </a:p>
                <a:p>
                  <a:pPr marL="539750" lvl="1" indent="-174625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European Union</a:t>
                  </a:r>
                </a:p>
                <a:p>
                  <a:pPr marL="82550" lvl="1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endParaRPr lang="en-GB" sz="2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1" name="Grupo 20">
                <a:extLst>
                  <a:ext uri="{FF2B5EF4-FFF2-40B4-BE49-F238E27FC236}">
                    <a16:creationId xmlns:a16="http://schemas.microsoft.com/office/drawing/2014/main" id="{28B1BA95-B0EB-47CF-B8CE-374C3CF836EF}"/>
                  </a:ext>
                </a:extLst>
              </p:cNvPr>
              <p:cNvGrpSpPr/>
              <p:nvPr/>
            </p:nvGrpSpPr>
            <p:grpSpPr>
              <a:xfrm>
                <a:off x="8291816" y="739826"/>
                <a:ext cx="3728389" cy="3516289"/>
                <a:chOff x="18034" y="1163776"/>
                <a:chExt cx="4138329" cy="5788521"/>
              </a:xfrm>
            </p:grpSpPr>
            <p:sp>
              <p:nvSpPr>
                <p:cNvPr id="22" name="Rectángulo 21">
                  <a:extLst>
                    <a:ext uri="{FF2B5EF4-FFF2-40B4-BE49-F238E27FC236}">
                      <a16:creationId xmlns:a16="http://schemas.microsoft.com/office/drawing/2014/main" id="{8EC5D3C5-C0C0-452D-B266-27CF07C951DA}"/>
                    </a:ext>
                  </a:extLst>
                </p:cNvPr>
                <p:cNvSpPr/>
                <p:nvPr/>
              </p:nvSpPr>
              <p:spPr>
                <a:xfrm>
                  <a:off x="18034" y="1163776"/>
                  <a:ext cx="4138329" cy="1148563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 w="762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ts val="2700"/>
                    </a:lnSpc>
                  </a:pPr>
                  <a:r>
                    <a:rPr lang="en-GB" sz="2700" b="1" dirty="0">
                      <a:solidFill>
                        <a:schemeClr val="tx1"/>
                      </a:solidFill>
                    </a:rPr>
                    <a:t>Other Intl Developments</a:t>
                  </a:r>
                </a:p>
              </p:txBody>
            </p:sp>
            <p:sp>
              <p:nvSpPr>
                <p:cNvPr id="23" name="Rectángulo 22">
                  <a:extLst>
                    <a:ext uri="{FF2B5EF4-FFF2-40B4-BE49-F238E27FC236}">
                      <a16:creationId xmlns:a16="http://schemas.microsoft.com/office/drawing/2014/main" id="{43AB36E5-B0F6-4995-8E0E-003E23D12BCE}"/>
                    </a:ext>
                  </a:extLst>
                </p:cNvPr>
                <p:cNvSpPr/>
                <p:nvPr/>
              </p:nvSpPr>
              <p:spPr>
                <a:xfrm>
                  <a:off x="18034" y="2312341"/>
                  <a:ext cx="4138329" cy="463995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76200">
                  <a:solidFill>
                    <a:srgbClr val="7C7C7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82550" lvl="1" algn="ctr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GB" sz="2600" b="1" dirty="0">
                      <a:solidFill>
                        <a:schemeClr val="tx1"/>
                      </a:solidFill>
                    </a:rPr>
                    <a:t>ICN – OECD – UNCTAD</a:t>
                  </a:r>
                </a:p>
                <a:p>
                  <a:pPr marL="182563" lvl="1" indent="-100013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Networking</a:t>
                  </a:r>
                </a:p>
                <a:p>
                  <a:pPr marL="182563" lvl="1" indent="-100013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Best practices</a:t>
                  </a:r>
                </a:p>
                <a:p>
                  <a:pPr marL="182563" lvl="1" indent="-100013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Guidelines and Recommendations</a:t>
                  </a:r>
                </a:p>
                <a:p>
                  <a:pPr marL="182563" lvl="1" indent="-100013">
                    <a:lnSpc>
                      <a:spcPts val="27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en-GB" sz="2600" i="1" dirty="0">
                      <a:solidFill>
                        <a:schemeClr val="tx1"/>
                      </a:solidFill>
                    </a:rPr>
                    <a:t>Capacity building</a:t>
                  </a:r>
                </a:p>
              </p:txBody>
            </p:sp>
          </p:grpSp>
        </p:grpSp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6AB69231-FF60-4DD5-9A53-B976C7A7CD02}"/>
                </a:ext>
              </a:extLst>
            </p:cNvPr>
            <p:cNvGrpSpPr/>
            <p:nvPr/>
          </p:nvGrpSpPr>
          <p:grpSpPr>
            <a:xfrm>
              <a:off x="2465615" y="5316336"/>
              <a:ext cx="7697585" cy="1385532"/>
              <a:chOff x="208718" y="760763"/>
              <a:chExt cx="3947645" cy="5027272"/>
            </a:xfrm>
          </p:grpSpPr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9C8A2BD2-0555-431F-A688-5C16C0D5972A}"/>
                  </a:ext>
                </a:extLst>
              </p:cNvPr>
              <p:cNvSpPr/>
              <p:nvPr/>
            </p:nvSpPr>
            <p:spPr>
              <a:xfrm>
                <a:off x="208718" y="760763"/>
                <a:ext cx="3947645" cy="201392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762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700"/>
                  </a:lnSpc>
                </a:pPr>
                <a:r>
                  <a:rPr lang="en-GB" sz="2800" b="1" dirty="0">
                    <a:solidFill>
                      <a:schemeClr val="tx1"/>
                    </a:solidFill>
                  </a:rPr>
                  <a:t>National Competition Regimes</a:t>
                </a:r>
              </a:p>
            </p:txBody>
          </p:sp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DE39466-D01C-45A2-B205-B3B65E732EF7}"/>
                  </a:ext>
                </a:extLst>
              </p:cNvPr>
              <p:cNvSpPr/>
              <p:nvPr/>
            </p:nvSpPr>
            <p:spPr>
              <a:xfrm>
                <a:off x="208718" y="2611119"/>
                <a:ext cx="3947645" cy="317691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76200">
                <a:solidFill>
                  <a:srgbClr val="7C7C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2550" lvl="1" algn="ctr"/>
                <a:r>
                  <a:rPr lang="en-GB" sz="2600" b="1" dirty="0">
                    <a:solidFill>
                      <a:schemeClr val="tx1"/>
                    </a:solidFill>
                  </a:rPr>
                  <a:t>Laws and Authorities: </a:t>
                </a:r>
                <a:r>
                  <a:rPr lang="en-GB" sz="2600" i="1" dirty="0">
                    <a:solidFill>
                      <a:schemeClr val="tx1"/>
                    </a:solidFill>
                  </a:rPr>
                  <a:t>varying degrees of maturity, enforcement &amp; advocacy </a:t>
                </a:r>
              </a:p>
            </p:txBody>
          </p:sp>
        </p:grpSp>
        <p:sp>
          <p:nvSpPr>
            <p:cNvPr id="27" name="Flecha: arriba y abajo 26">
              <a:extLst>
                <a:ext uri="{FF2B5EF4-FFF2-40B4-BE49-F238E27FC236}">
                  <a16:creationId xmlns:a16="http://schemas.microsoft.com/office/drawing/2014/main" id="{D501427E-B230-43D4-960C-78144556ADFF}"/>
                </a:ext>
              </a:extLst>
            </p:cNvPr>
            <p:cNvSpPr/>
            <p:nvPr/>
          </p:nvSpPr>
          <p:spPr>
            <a:xfrm>
              <a:off x="8847732" y="4588987"/>
              <a:ext cx="562275" cy="710362"/>
            </a:xfrm>
            <a:prstGeom prst="upDownArrow">
              <a:avLst>
                <a:gd name="adj1" fmla="val 31818"/>
                <a:gd name="adj2" fmla="val 3211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lecha: arriba y abajo 27">
              <a:extLst>
                <a:ext uri="{FF2B5EF4-FFF2-40B4-BE49-F238E27FC236}">
                  <a16:creationId xmlns:a16="http://schemas.microsoft.com/office/drawing/2014/main" id="{98063795-1124-45C1-A4F4-EAB1F8B6E636}"/>
                </a:ext>
              </a:extLst>
            </p:cNvPr>
            <p:cNvSpPr/>
            <p:nvPr/>
          </p:nvSpPr>
          <p:spPr>
            <a:xfrm>
              <a:off x="5915252" y="4588987"/>
              <a:ext cx="562275" cy="710362"/>
            </a:xfrm>
            <a:prstGeom prst="upDownArrow">
              <a:avLst>
                <a:gd name="adj1" fmla="val 31818"/>
                <a:gd name="adj2" fmla="val 3211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lecha: arriba y abajo 28">
              <a:extLst>
                <a:ext uri="{FF2B5EF4-FFF2-40B4-BE49-F238E27FC236}">
                  <a16:creationId xmlns:a16="http://schemas.microsoft.com/office/drawing/2014/main" id="{1184B9AD-ECC8-4F29-A116-0367AC34C7A4}"/>
                </a:ext>
              </a:extLst>
            </p:cNvPr>
            <p:cNvSpPr/>
            <p:nvPr/>
          </p:nvSpPr>
          <p:spPr>
            <a:xfrm>
              <a:off x="2982773" y="4588987"/>
              <a:ext cx="562275" cy="710362"/>
            </a:xfrm>
            <a:prstGeom prst="upDownArrow">
              <a:avLst>
                <a:gd name="adj1" fmla="val 31818"/>
                <a:gd name="adj2" fmla="val 32112"/>
              </a:avLst>
            </a:prstGeom>
            <a:solidFill>
              <a:schemeClr val="accent2">
                <a:lumMod val="75000"/>
                <a:alpha val="64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03D679F-C3CF-4DE4-896A-4F364694698C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4408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26437-A2C3-4077-9237-5B8020AB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 example of how ambiguous criterion and inadequate examination of applications can lead to unjustified patents…</a:t>
            </a:r>
          </a:p>
        </p:txBody>
      </p:sp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C03512CA-2538-4039-9455-D1A372076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83080"/>
            <a:ext cx="4792980" cy="319532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basmati rice">
            <a:extLst>
              <a:ext uri="{FF2B5EF4-FFF2-40B4-BE49-F238E27FC236}">
                <a16:creationId xmlns:a16="http://schemas.microsoft.com/office/drawing/2014/main" id="{97374AFD-3540-4B34-9BA1-95617C112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640" y="1783080"/>
            <a:ext cx="3383280" cy="319532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9CCA5C5-87EF-46A8-98C3-28239D68BC26}"/>
              </a:ext>
            </a:extLst>
          </p:cNvPr>
          <p:cNvSpPr txBox="1"/>
          <p:nvPr/>
        </p:nvSpPr>
        <p:spPr>
          <a:xfrm>
            <a:off x="1211580" y="5188527"/>
            <a:ext cx="935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US Patent and Trademark Office granted patents to American companies for Turmeric (1993) and Basmati rice (1994).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297625-A417-48CF-9227-EFD00F68F161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9298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208D829-7DE7-4A14-B68B-4B816C0AD76B}"/>
              </a:ext>
            </a:extLst>
          </p:cNvPr>
          <p:cNvSpPr/>
          <p:nvPr/>
        </p:nvSpPr>
        <p:spPr>
          <a:xfrm>
            <a:off x="96079" y="4320047"/>
            <a:ext cx="6853362" cy="9352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08FAE3-38EC-4559-8A7D-9820329F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/>
          <a:lstStyle/>
          <a:p>
            <a:r>
              <a:rPr lang="en-US" dirty="0"/>
              <a:t>Index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E648BB9-E0BA-4FBB-988F-C8830FB82329}"/>
              </a:ext>
            </a:extLst>
          </p:cNvPr>
          <p:cNvGrpSpPr/>
          <p:nvPr/>
        </p:nvGrpSpPr>
        <p:grpSpPr>
          <a:xfrm>
            <a:off x="246523" y="1146742"/>
            <a:ext cx="9262823" cy="584775"/>
            <a:chOff x="197061" y="1113358"/>
            <a:chExt cx="9262823" cy="58477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246D460-6006-4933-9D66-40B82DE90502}"/>
                </a:ext>
              </a:extLst>
            </p:cNvPr>
            <p:cNvSpPr txBox="1"/>
            <p:nvPr/>
          </p:nvSpPr>
          <p:spPr>
            <a:xfrm>
              <a:off x="197061" y="1113358"/>
              <a:ext cx="564933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1DC7E5F-975A-43D5-98E1-FA314E1BA71A}"/>
                </a:ext>
              </a:extLst>
            </p:cNvPr>
            <p:cNvSpPr txBox="1"/>
            <p:nvPr/>
          </p:nvSpPr>
          <p:spPr>
            <a:xfrm>
              <a:off x="870858" y="1113358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Why focus on innovation? 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6696E76-0683-4BE4-B691-D67BEE031726}"/>
              </a:ext>
            </a:extLst>
          </p:cNvPr>
          <p:cNvGrpSpPr/>
          <p:nvPr/>
        </p:nvGrpSpPr>
        <p:grpSpPr>
          <a:xfrm>
            <a:off x="238642" y="2263824"/>
            <a:ext cx="9270704" cy="584775"/>
            <a:chOff x="189180" y="2066351"/>
            <a:chExt cx="9270704" cy="584775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8B81FF1-58DA-4169-9315-81DBEF56145A}"/>
                </a:ext>
              </a:extLst>
            </p:cNvPr>
            <p:cNvSpPr txBox="1"/>
            <p:nvPr/>
          </p:nvSpPr>
          <p:spPr>
            <a:xfrm>
              <a:off x="189180" y="2067802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9557D83-A06D-4EC8-AE5D-8F8977647221}"/>
                </a:ext>
              </a:extLst>
            </p:cNvPr>
            <p:cNvSpPr txBox="1"/>
            <p:nvPr/>
          </p:nvSpPr>
          <p:spPr>
            <a:xfrm>
              <a:off x="870858" y="2066351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Interface between IPR and Competition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80AECCD-F8E4-4857-9FA2-C569FD1DE462}"/>
              </a:ext>
            </a:extLst>
          </p:cNvPr>
          <p:cNvGrpSpPr/>
          <p:nvPr/>
        </p:nvGrpSpPr>
        <p:grpSpPr>
          <a:xfrm>
            <a:off x="238642" y="3342978"/>
            <a:ext cx="10518027" cy="621631"/>
            <a:chOff x="197061" y="3096514"/>
            <a:chExt cx="9262823" cy="621631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1DE3716-E270-4E6A-BDEF-67FD64D09B08}"/>
                </a:ext>
              </a:extLst>
            </p:cNvPr>
            <p:cNvSpPr txBox="1"/>
            <p:nvPr/>
          </p:nvSpPr>
          <p:spPr>
            <a:xfrm>
              <a:off x="197061" y="3134821"/>
              <a:ext cx="504455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62AFC763-091E-46E1-A452-ACDCF53D46E7}"/>
                </a:ext>
              </a:extLst>
            </p:cNvPr>
            <p:cNvSpPr txBox="1"/>
            <p:nvPr/>
          </p:nvSpPr>
          <p:spPr>
            <a:xfrm>
              <a:off x="870858" y="3096514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A glance at the current IPR and Competition systems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3ED90C3-31EE-41EE-8242-489C5D65B5A6}"/>
              </a:ext>
            </a:extLst>
          </p:cNvPr>
          <p:cNvGrpSpPr/>
          <p:nvPr/>
        </p:nvGrpSpPr>
        <p:grpSpPr>
          <a:xfrm>
            <a:off x="246523" y="4501733"/>
            <a:ext cx="9869220" cy="584775"/>
            <a:chOff x="189180" y="4201840"/>
            <a:chExt cx="9869220" cy="58477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1D50AA0-9B76-4B05-9427-11C4CC0A3301}"/>
                </a:ext>
              </a:extLst>
            </p:cNvPr>
            <p:cNvSpPr txBox="1"/>
            <p:nvPr/>
          </p:nvSpPr>
          <p:spPr>
            <a:xfrm>
              <a:off x="189180" y="4201840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2722978-BFB4-4E15-83F1-E3537C679ED2}"/>
                </a:ext>
              </a:extLst>
            </p:cNvPr>
            <p:cNvSpPr txBox="1"/>
            <p:nvPr/>
          </p:nvSpPr>
          <p:spPr>
            <a:xfrm>
              <a:off x="870858" y="4201840"/>
              <a:ext cx="9187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Moving towards the right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5233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938DF-BC75-4E3F-B916-A410904D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7" y="0"/>
            <a:ext cx="11624867" cy="1679171"/>
          </a:xfrm>
        </p:spPr>
        <p:txBody>
          <a:bodyPr>
            <a:normAutofit/>
          </a:bodyPr>
          <a:lstStyle/>
          <a:p>
            <a:r>
              <a:rPr lang="en-GB" dirty="0"/>
              <a:t>Achieving the right balance to respond to such challenges requires injecting Competition principles into IPR implementation…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0D54509-39FA-45B1-805A-0F309F738D0D}"/>
              </a:ext>
            </a:extLst>
          </p:cNvPr>
          <p:cNvSpPr/>
          <p:nvPr/>
        </p:nvSpPr>
        <p:spPr>
          <a:xfrm>
            <a:off x="3375795" y="1434361"/>
            <a:ext cx="7497253" cy="63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Ideas for </a:t>
            </a:r>
            <a:r>
              <a:rPr lang="en-GB" sz="2800" b="1" i="1" u="sng" dirty="0">
                <a:solidFill>
                  <a:schemeClr val="tx1"/>
                </a:solidFill>
              </a:rPr>
              <a:t>International Action</a:t>
            </a:r>
            <a:r>
              <a:rPr lang="en-GB" sz="2800" b="1" i="1" dirty="0">
                <a:solidFill>
                  <a:schemeClr val="tx1"/>
                </a:solidFill>
              </a:rPr>
              <a:t> (long term)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0AB9B21-690C-4305-8D37-FEC8378B7D91}"/>
              </a:ext>
            </a:extLst>
          </p:cNvPr>
          <p:cNvSpPr/>
          <p:nvPr/>
        </p:nvSpPr>
        <p:spPr>
          <a:xfrm>
            <a:off x="277918" y="2244932"/>
            <a:ext cx="2529011" cy="119672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b="1" dirty="0">
                <a:solidFill>
                  <a:schemeClr val="tx1"/>
                </a:solidFill>
              </a:rPr>
              <a:t>Conduct further Research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0BB6196-54D4-44F8-8C0D-4DB3CA862FDE}"/>
              </a:ext>
            </a:extLst>
          </p:cNvPr>
          <p:cNvSpPr/>
          <p:nvPr/>
        </p:nvSpPr>
        <p:spPr>
          <a:xfrm>
            <a:off x="277919" y="3706638"/>
            <a:ext cx="2529010" cy="13410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en-GB" sz="2500" b="1" dirty="0">
                <a:solidFill>
                  <a:schemeClr val="tx1"/>
                </a:solidFill>
              </a:rPr>
              <a:t>Better defining what is patentable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862E296-70E5-43BF-AD19-9A945DFC6DCD}"/>
              </a:ext>
            </a:extLst>
          </p:cNvPr>
          <p:cNvSpPr/>
          <p:nvPr/>
        </p:nvSpPr>
        <p:spPr>
          <a:xfrm>
            <a:off x="291771" y="5310128"/>
            <a:ext cx="2529011" cy="13557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en-GB" sz="2500" b="1" dirty="0">
                <a:solidFill>
                  <a:schemeClr val="tx1"/>
                </a:solidFill>
              </a:rPr>
              <a:t>Consider scope &amp; duration of patent protection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1351BF2-4CC6-488D-8125-C6076AB13E61}"/>
              </a:ext>
            </a:extLst>
          </p:cNvPr>
          <p:cNvSpPr/>
          <p:nvPr/>
        </p:nvSpPr>
        <p:spPr>
          <a:xfrm>
            <a:off x="2820782" y="5441360"/>
            <a:ext cx="9296399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Is the current uniform approach </a:t>
            </a:r>
            <a:r>
              <a:rPr lang="en-GB" sz="2400" b="1" dirty="0"/>
              <a:t>suitable</a:t>
            </a:r>
            <a:r>
              <a:rPr lang="en-GB" sz="2400" dirty="0"/>
              <a:t> and </a:t>
            </a:r>
            <a:r>
              <a:rPr lang="en-GB" sz="2400" b="1" dirty="0"/>
              <a:t>desirable</a:t>
            </a:r>
            <a:r>
              <a:rPr lang="en-GB" sz="2400" dirty="0"/>
              <a:t>? Would some differentiation benefit innovation?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Levels of tariff protection vary; so could IP protection.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6FE24DC-159F-4D02-8636-BED9B5AABD9C}"/>
              </a:ext>
            </a:extLst>
          </p:cNvPr>
          <p:cNvSpPr/>
          <p:nvPr/>
        </p:nvSpPr>
        <p:spPr>
          <a:xfrm>
            <a:off x="2820782" y="3819680"/>
            <a:ext cx="88087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What </a:t>
            </a:r>
            <a:r>
              <a:rPr lang="en-GB" sz="2400" b="1" dirty="0"/>
              <a:t>merits</a:t>
            </a:r>
            <a:r>
              <a:rPr lang="en-GB" sz="2400" dirty="0"/>
              <a:t> protection? Further clarify </a:t>
            </a:r>
            <a:r>
              <a:rPr lang="en-GB" sz="2400" b="1" dirty="0"/>
              <a:t>“Patentable Subject Matter”</a:t>
            </a:r>
            <a:r>
              <a:rPr lang="en-GB" sz="2400" dirty="0"/>
              <a:t> to address ambiguity that ? (</a:t>
            </a:r>
            <a:r>
              <a:rPr lang="en-GB" sz="2400" i="1" dirty="0"/>
              <a:t>TRIPS Art.27.1)  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Overbroad protection due to loose standards hinders innovation.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0071268-A364-4AC4-8BEA-ADFEF0FAA32D}"/>
              </a:ext>
            </a:extLst>
          </p:cNvPr>
          <p:cNvSpPr/>
          <p:nvPr/>
        </p:nvSpPr>
        <p:spPr>
          <a:xfrm>
            <a:off x="2820782" y="2220331"/>
            <a:ext cx="9296399" cy="1155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What does the evidence actually say on the </a:t>
            </a:r>
            <a:r>
              <a:rPr lang="en-GB" sz="2400" b="1" dirty="0"/>
              <a:t>co-relation</a:t>
            </a:r>
            <a:r>
              <a:rPr lang="en-GB" sz="2400" dirty="0"/>
              <a:t> or </a:t>
            </a:r>
            <a:r>
              <a:rPr lang="en-GB" sz="2400" b="1" dirty="0"/>
              <a:t>causal relation </a:t>
            </a:r>
            <a:r>
              <a:rPr lang="en-GB" sz="2400" dirty="0"/>
              <a:t>between IPR-Innovation-Competition? 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More patent applications and grants </a:t>
            </a:r>
            <a:r>
              <a:rPr lang="en-US" sz="2800" b="1" dirty="0"/>
              <a:t>≠</a:t>
            </a:r>
            <a:r>
              <a:rPr lang="es-MX" sz="2800" dirty="0"/>
              <a:t> </a:t>
            </a:r>
            <a:r>
              <a:rPr lang="es-MX" sz="2400" dirty="0"/>
              <a:t>more</a:t>
            </a:r>
            <a:r>
              <a:rPr lang="es-MX" sz="2800" dirty="0"/>
              <a:t> </a:t>
            </a:r>
            <a:r>
              <a:rPr lang="en-GB" sz="2400" dirty="0"/>
              <a:t>innovation</a:t>
            </a:r>
            <a:r>
              <a:rPr lang="es-MX" sz="2400" dirty="0"/>
              <a:t>.</a:t>
            </a:r>
            <a:r>
              <a:rPr lang="en-GB" sz="2400" dirty="0"/>
              <a:t>  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A1B74D9-6EEC-40B2-B296-F25F61268F9E}"/>
              </a:ext>
            </a:extLst>
          </p:cNvPr>
          <p:cNvCxnSpPr>
            <a:cxnSpLocks/>
          </p:cNvCxnSpPr>
          <p:nvPr/>
        </p:nvCxnSpPr>
        <p:spPr>
          <a:xfrm>
            <a:off x="277918" y="3688448"/>
            <a:ext cx="115168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83FB023-8514-4869-8708-4F1BDF125A84}"/>
              </a:ext>
            </a:extLst>
          </p:cNvPr>
          <p:cNvCxnSpPr>
            <a:cxnSpLocks/>
          </p:cNvCxnSpPr>
          <p:nvPr/>
        </p:nvCxnSpPr>
        <p:spPr>
          <a:xfrm>
            <a:off x="291771" y="5310128"/>
            <a:ext cx="115168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5E9DEF7-F689-4194-8D81-2E316D92C3B7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49799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938DF-BC75-4E3F-B916-A410904D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7" y="0"/>
            <a:ext cx="10145203" cy="914400"/>
          </a:xfrm>
        </p:spPr>
        <p:txBody>
          <a:bodyPr>
            <a:noAutofit/>
          </a:bodyPr>
          <a:lstStyle/>
          <a:p>
            <a:r>
              <a:rPr lang="en-GB" sz="3400" dirty="0"/>
              <a:t>…injecting Competition principles into IPR implementation…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0D54509-39FA-45B1-805A-0F309F738D0D}"/>
              </a:ext>
            </a:extLst>
          </p:cNvPr>
          <p:cNvSpPr/>
          <p:nvPr/>
        </p:nvSpPr>
        <p:spPr>
          <a:xfrm>
            <a:off x="3246013" y="840989"/>
            <a:ext cx="7962765" cy="63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Ideas for Domestic Action </a:t>
            </a:r>
            <a:r>
              <a:rPr lang="en-GB" sz="2800" b="1" i="1" u="sng" dirty="0">
                <a:solidFill>
                  <a:schemeClr val="tx1"/>
                </a:solidFill>
              </a:rPr>
              <a:t>by Competition Agencies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0AB9B21-690C-4305-8D37-FEC8378B7D91}"/>
              </a:ext>
            </a:extLst>
          </p:cNvPr>
          <p:cNvSpPr/>
          <p:nvPr/>
        </p:nvSpPr>
        <p:spPr>
          <a:xfrm>
            <a:off x="277918" y="1631480"/>
            <a:ext cx="2382155" cy="2737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b="1" dirty="0">
                <a:solidFill>
                  <a:schemeClr val="tx1"/>
                </a:solidFill>
              </a:rPr>
              <a:t>Advocacy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862E296-70E5-43BF-AD19-9A945DFC6DCD}"/>
              </a:ext>
            </a:extLst>
          </p:cNvPr>
          <p:cNvSpPr/>
          <p:nvPr/>
        </p:nvSpPr>
        <p:spPr>
          <a:xfrm>
            <a:off x="291771" y="4837565"/>
            <a:ext cx="2368302" cy="13557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en-GB" sz="2500" b="1" dirty="0">
                <a:solidFill>
                  <a:schemeClr val="tx1"/>
                </a:solidFill>
              </a:rPr>
              <a:t>Enforcement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1351BF2-4CC6-488D-8125-C6076AB13E61}"/>
              </a:ext>
            </a:extLst>
          </p:cNvPr>
          <p:cNvSpPr/>
          <p:nvPr/>
        </p:nvSpPr>
        <p:spPr>
          <a:xfrm>
            <a:off x="2660073" y="4821906"/>
            <a:ext cx="9531927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Strict vigilance of licensing practices and use of IPR (market power abuse).</a:t>
            </a:r>
          </a:p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Essential Facilities </a:t>
            </a:r>
            <a:r>
              <a:rPr lang="en-GB" sz="2400" dirty="0"/>
              <a:t>norms for Standard-Essential-Patents (</a:t>
            </a:r>
            <a:r>
              <a:rPr lang="en-GB" sz="2400" b="1" dirty="0"/>
              <a:t>SEPs</a:t>
            </a:r>
            <a:r>
              <a:rPr lang="en-GB" sz="2400" dirty="0"/>
              <a:t>).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Act against illegal protection-extensions.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Combat bid rigging in public procurement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6FE24DC-159F-4D02-8636-BED9B5AABD9C}"/>
              </a:ext>
            </a:extLst>
          </p:cNvPr>
          <p:cNvSpPr/>
          <p:nvPr/>
        </p:nvSpPr>
        <p:spPr>
          <a:xfrm>
            <a:off x="2660073" y="2795828"/>
            <a:ext cx="9531926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Identify </a:t>
            </a:r>
            <a:r>
              <a:rPr lang="en-GB" sz="2400" b="1" dirty="0"/>
              <a:t>regulations</a:t>
            </a:r>
            <a:r>
              <a:rPr lang="en-GB" sz="2400" dirty="0"/>
              <a:t> that hamper competition (even after patents expire).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MDs shall prescribe generics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Tackle burdensome sanitary registration procedures, formalities, etc.</a:t>
            </a:r>
          </a:p>
          <a:p>
            <a:pPr marL="800100" lvl="1" indent="-342900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Avoid delays: generics testing shall start ASAP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0071268-A364-4AC4-8BEA-ADFEF0FAA32D}"/>
              </a:ext>
            </a:extLst>
          </p:cNvPr>
          <p:cNvSpPr/>
          <p:nvPr/>
        </p:nvSpPr>
        <p:spPr>
          <a:xfrm>
            <a:off x="2660073" y="1553510"/>
            <a:ext cx="913464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Raising </a:t>
            </a:r>
            <a:r>
              <a:rPr lang="en-GB" sz="2400" b="1" dirty="0"/>
              <a:t>awareness</a:t>
            </a:r>
            <a:r>
              <a:rPr lang="en-GB" sz="2400" dirty="0"/>
              <a:t> on the importance that IPR do not unjustifiably harm competition.</a:t>
            </a:r>
          </a:p>
          <a:p>
            <a:pPr marL="182563" indent="-182563">
              <a:lnSpc>
                <a:spcPts val="26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Opinions</a:t>
            </a:r>
            <a:r>
              <a:rPr lang="en-GB" sz="2400" dirty="0"/>
              <a:t> about specific IP cases and IP norms’ wider market impact.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83FB023-8514-4869-8708-4F1BDF125A84}"/>
              </a:ext>
            </a:extLst>
          </p:cNvPr>
          <p:cNvCxnSpPr>
            <a:cxnSpLocks/>
          </p:cNvCxnSpPr>
          <p:nvPr/>
        </p:nvCxnSpPr>
        <p:spPr>
          <a:xfrm>
            <a:off x="291771" y="4633851"/>
            <a:ext cx="115168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>
            <a:extLst>
              <a:ext uri="{FF2B5EF4-FFF2-40B4-BE49-F238E27FC236}">
                <a16:creationId xmlns:a16="http://schemas.microsoft.com/office/drawing/2014/main" id="{7A21BBE9-0A71-4C0E-9494-19BF1653A4FB}"/>
              </a:ext>
            </a:extLst>
          </p:cNvPr>
          <p:cNvSpPr/>
          <p:nvPr/>
        </p:nvSpPr>
        <p:spPr>
          <a:xfrm>
            <a:off x="1296785" y="3250679"/>
            <a:ext cx="1764094" cy="95496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i="1" dirty="0">
                <a:solidFill>
                  <a:schemeClr val="tx1"/>
                </a:solidFill>
              </a:rPr>
              <a:t>Generics 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40B7E6C4-AF84-4CCF-9E6B-AF136D6D04EC}"/>
              </a:ext>
            </a:extLst>
          </p:cNvPr>
          <p:cNvSpPr/>
          <p:nvPr/>
        </p:nvSpPr>
        <p:spPr>
          <a:xfrm>
            <a:off x="1296785" y="5715808"/>
            <a:ext cx="1764094" cy="95496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i="1" dirty="0">
                <a:solidFill>
                  <a:schemeClr val="tx1"/>
                </a:solidFill>
              </a:rPr>
              <a:t>Generics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BFE0A8A-B035-46AA-931E-7F887A39896B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7274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938DF-BC75-4E3F-B916-A410904D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7" y="0"/>
            <a:ext cx="10145203" cy="914400"/>
          </a:xfrm>
        </p:spPr>
        <p:txBody>
          <a:bodyPr>
            <a:noAutofit/>
          </a:bodyPr>
          <a:lstStyle/>
          <a:p>
            <a:r>
              <a:rPr lang="en-GB" sz="3400" dirty="0"/>
              <a:t>…injecting Competition principles into IPR implementation…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0D54509-39FA-45B1-805A-0F309F738D0D}"/>
              </a:ext>
            </a:extLst>
          </p:cNvPr>
          <p:cNvSpPr/>
          <p:nvPr/>
        </p:nvSpPr>
        <p:spPr>
          <a:xfrm>
            <a:off x="3246013" y="840989"/>
            <a:ext cx="8548707" cy="63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Ideas for Joint Action by </a:t>
            </a:r>
            <a:r>
              <a:rPr lang="en-GB" sz="2800" b="1" i="1" u="sng" dirty="0">
                <a:solidFill>
                  <a:schemeClr val="tx1"/>
                </a:solidFill>
              </a:rPr>
              <a:t>IPR and Competition Agencies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B80CCB0-A941-4A38-853A-B1D2FAEDEAAF}"/>
              </a:ext>
            </a:extLst>
          </p:cNvPr>
          <p:cNvSpPr/>
          <p:nvPr/>
        </p:nvSpPr>
        <p:spPr>
          <a:xfrm>
            <a:off x="291771" y="1546602"/>
            <a:ext cx="2267163" cy="15048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en-GB" sz="2500" b="1" dirty="0">
                <a:solidFill>
                  <a:schemeClr val="tx1"/>
                </a:solidFill>
              </a:rPr>
              <a:t>Enhance inter-agency relation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46A7A29-5E2C-4A6F-8E14-C20C1A603A21}"/>
              </a:ext>
            </a:extLst>
          </p:cNvPr>
          <p:cNvSpPr/>
          <p:nvPr/>
        </p:nvSpPr>
        <p:spPr>
          <a:xfrm>
            <a:off x="2558934" y="1566336"/>
            <a:ext cx="8678488" cy="14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MOUs: </a:t>
            </a:r>
            <a:r>
              <a:rPr lang="en-GB" sz="2400" dirty="0"/>
              <a:t>formally promote joint activities and give political relevance to the interface.</a:t>
            </a:r>
          </a:p>
          <a:p>
            <a:pPr marL="182563" indent="-182563" algn="just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Networking: </a:t>
            </a:r>
            <a:r>
              <a:rPr lang="en-GB" sz="2400" dirty="0"/>
              <a:t>harness complementarities and address common challenges.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6DE9CFC-920E-4C5C-BB1F-87717993C3EA}"/>
              </a:ext>
            </a:extLst>
          </p:cNvPr>
          <p:cNvSpPr/>
          <p:nvPr/>
        </p:nvSpPr>
        <p:spPr>
          <a:xfrm>
            <a:off x="291770" y="3259525"/>
            <a:ext cx="2267163" cy="15048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en-GB" sz="2500" b="1" dirty="0">
                <a:solidFill>
                  <a:schemeClr val="tx1"/>
                </a:solidFill>
              </a:rPr>
              <a:t>Joint analysis of common challenges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83FB023-8514-4869-8708-4F1BDF125A84}"/>
              </a:ext>
            </a:extLst>
          </p:cNvPr>
          <p:cNvCxnSpPr>
            <a:cxnSpLocks/>
          </p:cNvCxnSpPr>
          <p:nvPr/>
        </p:nvCxnSpPr>
        <p:spPr>
          <a:xfrm>
            <a:off x="312446" y="3051497"/>
            <a:ext cx="115168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59D5240-EBDD-4E25-90CE-B1AA22329F17}"/>
              </a:ext>
            </a:extLst>
          </p:cNvPr>
          <p:cNvSpPr/>
          <p:nvPr/>
        </p:nvSpPr>
        <p:spPr>
          <a:xfrm>
            <a:off x="2558934" y="3501996"/>
            <a:ext cx="8678488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Workshops</a:t>
            </a:r>
            <a:r>
              <a:rPr lang="en-GB" sz="2400" dirty="0"/>
              <a:t> and </a:t>
            </a:r>
            <a:r>
              <a:rPr lang="en-GB" sz="2400" b="1" dirty="0"/>
              <a:t>advocacy</a:t>
            </a:r>
            <a:r>
              <a:rPr lang="en-GB" sz="2400" dirty="0"/>
              <a:t> among IP and Competition agencies, academic and legal communities, stakeholders. </a:t>
            </a:r>
          </a:p>
          <a:p>
            <a:pPr marL="182563" indent="-182563" algn="just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Joint opinions </a:t>
            </a:r>
            <a:r>
              <a:rPr lang="en-GB" sz="2400" dirty="0"/>
              <a:t>and</a:t>
            </a:r>
            <a:r>
              <a:rPr lang="en-GB" sz="2400" b="1" dirty="0"/>
              <a:t> studies </a:t>
            </a:r>
            <a:r>
              <a:rPr lang="en-GB" sz="2400" dirty="0"/>
              <a:t>(all angles of the intersection)</a:t>
            </a:r>
            <a:r>
              <a:rPr lang="en-GB" sz="2400" b="1" dirty="0"/>
              <a:t>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883095A-5644-4718-B5BD-72A8DD1D0536}"/>
              </a:ext>
            </a:extLst>
          </p:cNvPr>
          <p:cNvSpPr/>
          <p:nvPr/>
        </p:nvSpPr>
        <p:spPr>
          <a:xfrm>
            <a:off x="291771" y="4972449"/>
            <a:ext cx="2330893" cy="14117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en-GB" sz="2500" b="1" dirty="0">
                <a:solidFill>
                  <a:schemeClr val="tx1"/>
                </a:solidFill>
              </a:rPr>
              <a:t>Soft Law instruments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7EDA1F91-97F7-45DE-9498-ECD85225DCD7}"/>
              </a:ext>
            </a:extLst>
          </p:cNvPr>
          <p:cNvSpPr/>
          <p:nvPr/>
        </p:nvSpPr>
        <p:spPr>
          <a:xfrm>
            <a:off x="2622664" y="5116314"/>
            <a:ext cx="8429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Joint guidelines </a:t>
            </a:r>
            <a:r>
              <a:rPr lang="en-GB" sz="2400" dirty="0"/>
              <a:t>and </a:t>
            </a:r>
            <a:r>
              <a:rPr lang="en-GB" sz="2400" b="1" dirty="0"/>
              <a:t>criterion.</a:t>
            </a:r>
          </a:p>
          <a:p>
            <a:pPr marL="800100" lvl="1" indent="-342900" algn="just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Building strong ex-ante position to help address joint challenges coherently.</a:t>
            </a:r>
          </a:p>
          <a:p>
            <a:pPr lvl="1" algn="just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</a:pPr>
            <a:r>
              <a:rPr lang="en-GB" sz="2400" b="1" dirty="0"/>
              <a:t> </a:t>
            </a:r>
            <a:endParaRPr lang="en-GB" sz="2400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86A6BE0-A9FD-40B1-A3AE-1EF0D2145901}"/>
              </a:ext>
            </a:extLst>
          </p:cNvPr>
          <p:cNvCxnSpPr>
            <a:cxnSpLocks/>
          </p:cNvCxnSpPr>
          <p:nvPr/>
        </p:nvCxnSpPr>
        <p:spPr>
          <a:xfrm>
            <a:off x="291770" y="4764420"/>
            <a:ext cx="115168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5878A3C-3DB4-4F8F-B617-CFF3A923A48B}"/>
              </a:ext>
            </a:extLst>
          </p:cNvPr>
          <p:cNvCxnSpPr>
            <a:cxnSpLocks/>
          </p:cNvCxnSpPr>
          <p:nvPr/>
        </p:nvCxnSpPr>
        <p:spPr>
          <a:xfrm>
            <a:off x="291770" y="6384175"/>
            <a:ext cx="115168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4C05687-1833-437B-8A08-736517455CD4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3678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8FAE3-38EC-4559-8A7D-9820329F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/>
          <a:lstStyle/>
          <a:p>
            <a:r>
              <a:rPr lang="en-US" dirty="0"/>
              <a:t>Index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E648BB9-E0BA-4FBB-988F-C8830FB82329}"/>
              </a:ext>
            </a:extLst>
          </p:cNvPr>
          <p:cNvGrpSpPr/>
          <p:nvPr/>
        </p:nvGrpSpPr>
        <p:grpSpPr>
          <a:xfrm>
            <a:off x="246523" y="1146742"/>
            <a:ext cx="9262823" cy="584775"/>
            <a:chOff x="197061" y="1113358"/>
            <a:chExt cx="9262823" cy="58477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246D460-6006-4933-9D66-40B82DE90502}"/>
                </a:ext>
              </a:extLst>
            </p:cNvPr>
            <p:cNvSpPr txBox="1"/>
            <p:nvPr/>
          </p:nvSpPr>
          <p:spPr>
            <a:xfrm>
              <a:off x="197061" y="1113358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1DC7E5F-975A-43D5-98E1-FA314E1BA71A}"/>
                </a:ext>
              </a:extLst>
            </p:cNvPr>
            <p:cNvSpPr txBox="1"/>
            <p:nvPr/>
          </p:nvSpPr>
          <p:spPr>
            <a:xfrm>
              <a:off x="870858" y="1113358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Why focus on innovation? 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6696E76-0683-4BE4-B691-D67BEE031726}"/>
              </a:ext>
            </a:extLst>
          </p:cNvPr>
          <p:cNvGrpSpPr/>
          <p:nvPr/>
        </p:nvGrpSpPr>
        <p:grpSpPr>
          <a:xfrm>
            <a:off x="238642" y="2263824"/>
            <a:ext cx="9270704" cy="584775"/>
            <a:chOff x="189180" y="2066351"/>
            <a:chExt cx="9270704" cy="584775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8B81FF1-58DA-4169-9315-81DBEF56145A}"/>
                </a:ext>
              </a:extLst>
            </p:cNvPr>
            <p:cNvSpPr txBox="1"/>
            <p:nvPr/>
          </p:nvSpPr>
          <p:spPr>
            <a:xfrm>
              <a:off x="189180" y="2067802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9557D83-A06D-4EC8-AE5D-8F8977647221}"/>
                </a:ext>
              </a:extLst>
            </p:cNvPr>
            <p:cNvSpPr txBox="1"/>
            <p:nvPr/>
          </p:nvSpPr>
          <p:spPr>
            <a:xfrm>
              <a:off x="870858" y="2066351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Intersection between IPR and Competition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80AECCD-F8E4-4857-9FA2-C569FD1DE462}"/>
              </a:ext>
            </a:extLst>
          </p:cNvPr>
          <p:cNvGrpSpPr/>
          <p:nvPr/>
        </p:nvGrpSpPr>
        <p:grpSpPr>
          <a:xfrm>
            <a:off x="238642" y="3342978"/>
            <a:ext cx="10518027" cy="621631"/>
            <a:chOff x="197061" y="3096514"/>
            <a:chExt cx="9262823" cy="621631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1DE3716-E270-4E6A-BDEF-67FD64D09B08}"/>
                </a:ext>
              </a:extLst>
            </p:cNvPr>
            <p:cNvSpPr txBox="1"/>
            <p:nvPr/>
          </p:nvSpPr>
          <p:spPr>
            <a:xfrm>
              <a:off x="197061" y="3134821"/>
              <a:ext cx="504455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62AFC763-091E-46E1-A452-ACDCF53D46E7}"/>
                </a:ext>
              </a:extLst>
            </p:cNvPr>
            <p:cNvSpPr txBox="1"/>
            <p:nvPr/>
          </p:nvSpPr>
          <p:spPr>
            <a:xfrm>
              <a:off x="870858" y="3096514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A glance at the current IPR and Competition systems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3ED90C3-31EE-41EE-8242-489C5D65B5A6}"/>
              </a:ext>
            </a:extLst>
          </p:cNvPr>
          <p:cNvGrpSpPr/>
          <p:nvPr/>
        </p:nvGrpSpPr>
        <p:grpSpPr>
          <a:xfrm>
            <a:off x="246523" y="4501733"/>
            <a:ext cx="9869220" cy="584775"/>
            <a:chOff x="189180" y="4201840"/>
            <a:chExt cx="9869220" cy="58477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1D50AA0-9B76-4B05-9427-11C4CC0A3301}"/>
                </a:ext>
              </a:extLst>
            </p:cNvPr>
            <p:cNvSpPr txBox="1"/>
            <p:nvPr/>
          </p:nvSpPr>
          <p:spPr>
            <a:xfrm>
              <a:off x="189180" y="4201840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2722978-BFB4-4E15-83F1-E3537C679ED2}"/>
                </a:ext>
              </a:extLst>
            </p:cNvPr>
            <p:cNvSpPr txBox="1"/>
            <p:nvPr/>
          </p:nvSpPr>
          <p:spPr>
            <a:xfrm>
              <a:off x="870858" y="4201840"/>
              <a:ext cx="9187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Moving towards the right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84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485CF-4179-4F85-8822-33F1F0FB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BBA6CF-8703-4E60-94E9-82221221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0" y="662781"/>
            <a:ext cx="11003309" cy="5802284"/>
          </a:xfrm>
        </p:spPr>
        <p:txBody>
          <a:bodyPr>
            <a:noAutofit/>
          </a:bodyPr>
          <a:lstStyle/>
          <a:p>
            <a:pPr marL="365125" indent="-365125" algn="just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10000"/>
            </a:pPr>
            <a:r>
              <a:rPr lang="en-US" sz="2700" dirty="0"/>
              <a:t>Competition and IPR should work in </a:t>
            </a:r>
            <a:r>
              <a:rPr lang="en-GB" sz="2700" dirty="0"/>
              <a:t>favour</a:t>
            </a:r>
            <a:r>
              <a:rPr lang="en-US" sz="2700" dirty="0"/>
              <a:t> of innovation and consumer welfare, but tensions constantly arise. </a:t>
            </a:r>
          </a:p>
          <a:p>
            <a:pPr marL="898525" lvl="1" indent="-366713" algn="just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700" dirty="0"/>
              <a:t>As innovation and technology play an </a:t>
            </a:r>
            <a:r>
              <a:rPr lang="en-US" sz="2700" b="1" dirty="0"/>
              <a:t>increasingly vital role in developmen</a:t>
            </a:r>
            <a:r>
              <a:rPr lang="en-US" sz="2700" dirty="0"/>
              <a:t>t, closer attention must be paid to the IPR-Competition interface.</a:t>
            </a:r>
            <a:endParaRPr lang="en-GB" sz="2700" dirty="0"/>
          </a:p>
          <a:p>
            <a:pPr marL="365125" indent="-365125" algn="just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10000"/>
            </a:pPr>
            <a:r>
              <a:rPr lang="en-GB" sz="2700" dirty="0"/>
              <a:t>IPR are means to stimulate innovation, but IPR abuse harms innovation. </a:t>
            </a:r>
            <a:r>
              <a:rPr lang="en-GB" sz="2700" b="1" dirty="0"/>
              <a:t>Competition principles </a:t>
            </a:r>
            <a:r>
              <a:rPr lang="en-GB" sz="2700" dirty="0"/>
              <a:t>should be considered in IPR implementation to achieve a </a:t>
            </a:r>
            <a:r>
              <a:rPr lang="en-GB" sz="2700" b="1" dirty="0"/>
              <a:t>right balance</a:t>
            </a:r>
            <a:r>
              <a:rPr lang="en-GB" sz="2700" dirty="0"/>
              <a:t>.   </a:t>
            </a:r>
          </a:p>
          <a:p>
            <a:pPr marL="365125" indent="-365125" algn="just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10000"/>
            </a:pPr>
            <a:r>
              <a:rPr lang="en-GB" sz="2700" dirty="0"/>
              <a:t>Proposals involving the legitimate </a:t>
            </a:r>
            <a:r>
              <a:rPr lang="en-GB" sz="2700" b="1" dirty="0"/>
              <a:t>use of existing flexibilities nationally </a:t>
            </a:r>
            <a:r>
              <a:rPr lang="en-GB" sz="2700" dirty="0"/>
              <a:t>(</a:t>
            </a:r>
            <a:r>
              <a:rPr lang="en-GB" sz="2700" i="1" dirty="0"/>
              <a:t>competition advocacy &amp; enforcement, inter-agency coordination</a:t>
            </a:r>
            <a:r>
              <a:rPr lang="en-GB" sz="2700" dirty="0"/>
              <a:t>) should be implemented in the </a:t>
            </a:r>
            <a:r>
              <a:rPr lang="en-GB" sz="2700" b="1" dirty="0"/>
              <a:t>short-term</a:t>
            </a:r>
            <a:r>
              <a:rPr lang="en-GB" sz="2700" dirty="0"/>
              <a:t>.</a:t>
            </a:r>
          </a:p>
          <a:p>
            <a:pPr marL="365125" indent="-365125" algn="just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10000"/>
            </a:pPr>
            <a:r>
              <a:rPr lang="en-GB" sz="2700" dirty="0"/>
              <a:t>Proposals involving re-evaluation of international IPR legal instrument should be part of </a:t>
            </a:r>
            <a:r>
              <a:rPr lang="en-GB" sz="2700" b="1" dirty="0"/>
              <a:t>long-term strategy</a:t>
            </a:r>
            <a:r>
              <a:rPr lang="en-GB" sz="2700" dirty="0"/>
              <a:t>, but </a:t>
            </a:r>
            <a:r>
              <a:rPr lang="en-GB" sz="2700" b="1" dirty="0"/>
              <a:t>discussions should start now</a:t>
            </a:r>
            <a:r>
              <a:rPr lang="en-GB" sz="2700" dirty="0"/>
              <a:t>.</a:t>
            </a:r>
          </a:p>
          <a:p>
            <a:pPr marL="365125" indent="-365125" algn="just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50000"/>
                </a:schemeClr>
              </a:buClr>
              <a:buSzPct val="110000"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77163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D10DC13-30DA-4C0A-AC0A-2474768DFEE6}"/>
              </a:ext>
            </a:extLst>
          </p:cNvPr>
          <p:cNvSpPr/>
          <p:nvPr/>
        </p:nvSpPr>
        <p:spPr>
          <a:xfrm>
            <a:off x="96078" y="950523"/>
            <a:ext cx="6180463" cy="9352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08FAE3-38EC-4559-8A7D-9820329F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/>
          <a:lstStyle/>
          <a:p>
            <a:r>
              <a:rPr lang="en-US" dirty="0"/>
              <a:t>Index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E648BB9-E0BA-4FBB-988F-C8830FB82329}"/>
              </a:ext>
            </a:extLst>
          </p:cNvPr>
          <p:cNvGrpSpPr/>
          <p:nvPr/>
        </p:nvGrpSpPr>
        <p:grpSpPr>
          <a:xfrm>
            <a:off x="246523" y="1146742"/>
            <a:ext cx="9262823" cy="584775"/>
            <a:chOff x="197061" y="1113358"/>
            <a:chExt cx="9262823" cy="58477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246D460-6006-4933-9D66-40B82DE90502}"/>
                </a:ext>
              </a:extLst>
            </p:cNvPr>
            <p:cNvSpPr txBox="1"/>
            <p:nvPr/>
          </p:nvSpPr>
          <p:spPr>
            <a:xfrm>
              <a:off x="197061" y="1113358"/>
              <a:ext cx="564933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1DC7E5F-975A-43D5-98E1-FA314E1BA71A}"/>
                </a:ext>
              </a:extLst>
            </p:cNvPr>
            <p:cNvSpPr txBox="1"/>
            <p:nvPr/>
          </p:nvSpPr>
          <p:spPr>
            <a:xfrm>
              <a:off x="870858" y="1113358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Why focus on innovation? 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6696E76-0683-4BE4-B691-D67BEE031726}"/>
              </a:ext>
            </a:extLst>
          </p:cNvPr>
          <p:cNvGrpSpPr/>
          <p:nvPr/>
        </p:nvGrpSpPr>
        <p:grpSpPr>
          <a:xfrm>
            <a:off x="238642" y="2263824"/>
            <a:ext cx="9270704" cy="584775"/>
            <a:chOff x="189180" y="2066351"/>
            <a:chExt cx="9270704" cy="584775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8B81FF1-58DA-4169-9315-81DBEF56145A}"/>
                </a:ext>
              </a:extLst>
            </p:cNvPr>
            <p:cNvSpPr txBox="1"/>
            <p:nvPr/>
          </p:nvSpPr>
          <p:spPr>
            <a:xfrm>
              <a:off x="189180" y="2067802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9557D83-A06D-4EC8-AE5D-8F8977647221}"/>
                </a:ext>
              </a:extLst>
            </p:cNvPr>
            <p:cNvSpPr txBox="1"/>
            <p:nvPr/>
          </p:nvSpPr>
          <p:spPr>
            <a:xfrm>
              <a:off x="870858" y="2066351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Intersection between IPR and Competition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80AECCD-F8E4-4857-9FA2-C569FD1DE462}"/>
              </a:ext>
            </a:extLst>
          </p:cNvPr>
          <p:cNvGrpSpPr/>
          <p:nvPr/>
        </p:nvGrpSpPr>
        <p:grpSpPr>
          <a:xfrm>
            <a:off x="238642" y="3342978"/>
            <a:ext cx="10518027" cy="621631"/>
            <a:chOff x="197061" y="3096514"/>
            <a:chExt cx="9262823" cy="621631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1DE3716-E270-4E6A-BDEF-67FD64D09B08}"/>
                </a:ext>
              </a:extLst>
            </p:cNvPr>
            <p:cNvSpPr txBox="1"/>
            <p:nvPr/>
          </p:nvSpPr>
          <p:spPr>
            <a:xfrm>
              <a:off x="197061" y="3134821"/>
              <a:ext cx="504455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62AFC763-091E-46E1-A452-ACDCF53D46E7}"/>
                </a:ext>
              </a:extLst>
            </p:cNvPr>
            <p:cNvSpPr txBox="1"/>
            <p:nvPr/>
          </p:nvSpPr>
          <p:spPr>
            <a:xfrm>
              <a:off x="870858" y="3096514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A glance at the current IPR and Competition systems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3ED90C3-31EE-41EE-8242-489C5D65B5A6}"/>
              </a:ext>
            </a:extLst>
          </p:cNvPr>
          <p:cNvGrpSpPr/>
          <p:nvPr/>
        </p:nvGrpSpPr>
        <p:grpSpPr>
          <a:xfrm>
            <a:off x="246523" y="4501733"/>
            <a:ext cx="9869220" cy="584775"/>
            <a:chOff x="189180" y="4201840"/>
            <a:chExt cx="9869220" cy="58477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1D50AA0-9B76-4B05-9427-11C4CC0A3301}"/>
                </a:ext>
              </a:extLst>
            </p:cNvPr>
            <p:cNvSpPr txBox="1"/>
            <p:nvPr/>
          </p:nvSpPr>
          <p:spPr>
            <a:xfrm>
              <a:off x="189180" y="4201840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2722978-BFB4-4E15-83F1-E3537C679ED2}"/>
                </a:ext>
              </a:extLst>
            </p:cNvPr>
            <p:cNvSpPr txBox="1"/>
            <p:nvPr/>
          </p:nvSpPr>
          <p:spPr>
            <a:xfrm>
              <a:off x="870858" y="4201840"/>
              <a:ext cx="9187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Moving towards the right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8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F6FD9-0AF6-4BF9-A032-79F05284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Innovation is fundamental for sustainable development…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496EF0-41CF-4B24-9BE7-778E28F6C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228" y="989306"/>
            <a:ext cx="8737600" cy="1277259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700" dirty="0"/>
              <a:t>Access to appropriate technologies improves </a:t>
            </a:r>
            <a:r>
              <a:rPr lang="en-US" sz="2700" b="1" i="1" dirty="0"/>
              <a:t>living conditions.</a:t>
            </a:r>
            <a:endParaRPr lang="en-US" sz="27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7BA762-BAEE-456F-8E79-5E77C1BA85E0}"/>
              </a:ext>
            </a:extLst>
          </p:cNvPr>
          <p:cNvSpPr/>
          <p:nvPr/>
        </p:nvSpPr>
        <p:spPr>
          <a:xfrm>
            <a:off x="342820" y="909560"/>
            <a:ext cx="2182666" cy="11105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Social 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impact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CD5AB5D-FDA4-43AC-9FD9-63CFD95C6505}"/>
              </a:ext>
            </a:extLst>
          </p:cNvPr>
          <p:cNvSpPr/>
          <p:nvPr/>
        </p:nvSpPr>
        <p:spPr>
          <a:xfrm>
            <a:off x="342820" y="2296276"/>
            <a:ext cx="2182665" cy="11142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Economic impact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26782AD-D256-41A2-9972-61CC43998DD3}"/>
              </a:ext>
            </a:extLst>
          </p:cNvPr>
          <p:cNvSpPr txBox="1">
            <a:spLocks/>
          </p:cNvSpPr>
          <p:nvPr/>
        </p:nvSpPr>
        <p:spPr>
          <a:xfrm>
            <a:off x="2772227" y="2296276"/>
            <a:ext cx="9293245" cy="166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s-E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s-E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s-E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700" dirty="0"/>
              <a:t>Innovation drives </a:t>
            </a:r>
            <a:r>
              <a:rPr lang="en-US" sz="2700" b="1" i="1" dirty="0"/>
              <a:t>productivity gains, </a:t>
            </a:r>
            <a:r>
              <a:rPr lang="en-US" sz="2700" i="1" dirty="0"/>
              <a:t>rising incomes</a:t>
            </a:r>
            <a:r>
              <a:rPr lang="en-US" sz="2700" dirty="0"/>
              <a:t>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700" dirty="0"/>
              <a:t>Driver of prosperity and </a:t>
            </a:r>
            <a:r>
              <a:rPr lang="en-US" sz="2700" b="1" i="1" dirty="0"/>
              <a:t>competitiveness</a:t>
            </a:r>
            <a:r>
              <a:rPr lang="en-US" sz="2700" dirty="0"/>
              <a:t>. </a:t>
            </a:r>
            <a:endParaRPr lang="es-MX" sz="2700" dirty="0"/>
          </a:p>
          <a:p>
            <a:endParaRPr lang="en-US" dirty="0"/>
          </a:p>
        </p:txBody>
      </p:sp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6A48C130-C90C-4A49-989C-DF217ED2E406}"/>
              </a:ext>
            </a:extLst>
          </p:cNvPr>
          <p:cNvSpPr/>
          <p:nvPr/>
        </p:nvSpPr>
        <p:spPr>
          <a:xfrm rot="10800000">
            <a:off x="4801418" y="3360861"/>
            <a:ext cx="2569028" cy="478972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51B23F53-9D10-41E0-8291-A67ACB7B0E28}"/>
              </a:ext>
            </a:extLst>
          </p:cNvPr>
          <p:cNvSpPr txBox="1">
            <a:spLocks/>
          </p:cNvSpPr>
          <p:nvPr/>
        </p:nvSpPr>
        <p:spPr>
          <a:xfrm>
            <a:off x="1075923" y="3969743"/>
            <a:ext cx="10694822" cy="127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s-E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s-E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s-E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i="1" dirty="0"/>
              <a:t>Sustainable and inclusive development is incomplete without consideration of science, technology and innovation</a:t>
            </a:r>
          </a:p>
        </p:txBody>
      </p:sp>
      <p:sp>
        <p:nvSpPr>
          <p:cNvPr id="11" name="Distinto de 10">
            <a:extLst>
              <a:ext uri="{FF2B5EF4-FFF2-40B4-BE49-F238E27FC236}">
                <a16:creationId xmlns:a16="http://schemas.microsoft.com/office/drawing/2014/main" id="{6CBFAAAA-ADAE-4B9C-8B43-07B595440A25}"/>
              </a:ext>
            </a:extLst>
          </p:cNvPr>
          <p:cNvSpPr/>
          <p:nvPr/>
        </p:nvSpPr>
        <p:spPr>
          <a:xfrm>
            <a:off x="5553918" y="5394219"/>
            <a:ext cx="1064029" cy="660815"/>
          </a:xfrm>
          <a:prstGeom prst="mathNotEqual">
            <a:avLst>
              <a:gd name="adj1" fmla="val 18488"/>
              <a:gd name="adj2" fmla="val 6600000"/>
              <a:gd name="adj3" fmla="val 1176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1B3FA2E-A79C-4312-98F9-B5CEA27FB546}"/>
              </a:ext>
            </a:extLst>
          </p:cNvPr>
          <p:cNvSpPr txBox="1"/>
          <p:nvPr/>
        </p:nvSpPr>
        <p:spPr>
          <a:xfrm>
            <a:off x="2988256" y="5477834"/>
            <a:ext cx="186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innovation</a:t>
            </a:r>
            <a:endParaRPr lang="en-GB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515BBEC-315E-4400-BC34-4CBEE96F4A53}"/>
              </a:ext>
            </a:extLst>
          </p:cNvPr>
          <p:cNvSpPr txBox="1"/>
          <p:nvPr/>
        </p:nvSpPr>
        <p:spPr>
          <a:xfrm>
            <a:off x="7418849" y="5491745"/>
            <a:ext cx="186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invention</a:t>
            </a:r>
            <a:endParaRPr lang="en-GB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EC775AD-D2C5-4ADA-80A5-C1B9F0225C41}"/>
              </a:ext>
            </a:extLst>
          </p:cNvPr>
          <p:cNvSpPr txBox="1"/>
          <p:nvPr/>
        </p:nvSpPr>
        <p:spPr>
          <a:xfrm>
            <a:off x="1381007" y="5855884"/>
            <a:ext cx="4533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Developing &amp; putting in practice new ideas (Value creation)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0567A42-664F-4258-98E9-F746D800A5E0}"/>
              </a:ext>
            </a:extLst>
          </p:cNvPr>
          <p:cNvSpPr txBox="1"/>
          <p:nvPr/>
        </p:nvSpPr>
        <p:spPr>
          <a:xfrm>
            <a:off x="7069766" y="5855884"/>
            <a:ext cx="4533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Developing new ideas/knowledge. Not necessarily implemented.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30A22B3-895F-492A-A06B-FFCFD8FA0FB7}"/>
              </a:ext>
            </a:extLst>
          </p:cNvPr>
          <p:cNvCxnSpPr/>
          <p:nvPr/>
        </p:nvCxnSpPr>
        <p:spPr>
          <a:xfrm>
            <a:off x="581891" y="5113695"/>
            <a:ext cx="11188854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D5E6422-7AEC-4E26-9624-A1747D727F08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389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ccelerating technology growth">
            <a:extLst>
              <a:ext uri="{FF2B5EF4-FFF2-40B4-BE49-F238E27FC236}">
                <a16:creationId xmlns:a16="http://schemas.microsoft.com/office/drawing/2014/main" id="{DD4919E3-8C4A-429A-B3CE-CCD3E69DA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7" y="274554"/>
            <a:ext cx="11297153" cy="62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CA7FFE4-7699-44DD-A139-D81010AC2BBA}"/>
              </a:ext>
            </a:extLst>
          </p:cNvPr>
          <p:cNvSpPr txBox="1"/>
          <p:nvPr/>
        </p:nvSpPr>
        <p:spPr>
          <a:xfrm>
            <a:off x="230906" y="6497869"/>
            <a:ext cx="321338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/>
              <a:t>Source: </a:t>
            </a:r>
            <a:r>
              <a:rPr lang="en-GB" sz="1700" dirty="0" err="1"/>
              <a:t>Asgard</a:t>
            </a:r>
            <a:r>
              <a:rPr lang="en-GB" sz="1700" dirty="0"/>
              <a:t> </a:t>
            </a:r>
            <a:r>
              <a:rPr lang="es-MX" sz="1700" dirty="0"/>
              <a:t>Capital </a:t>
            </a:r>
            <a:r>
              <a:rPr lang="es-MX" sz="1700" dirty="0" err="1"/>
              <a:t>Verwaltung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17520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8EADD-E0CA-4592-8318-C365C449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9" y="0"/>
            <a:ext cx="11902199" cy="1325563"/>
          </a:xfrm>
        </p:spPr>
        <p:txBody>
          <a:bodyPr/>
          <a:lstStyle/>
          <a:p>
            <a:r>
              <a:rPr lang="en-GB" dirty="0"/>
              <a:t>Balance between IPR and market competition is a key component of an innovation-friendly ecosystem…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2CD1CD2-10F6-4AB4-943A-675E38F9A224}"/>
              </a:ext>
            </a:extLst>
          </p:cNvPr>
          <p:cNvSpPr txBox="1"/>
          <p:nvPr/>
        </p:nvSpPr>
        <p:spPr>
          <a:xfrm>
            <a:off x="380427" y="1244848"/>
            <a:ext cx="112221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…along with:</a:t>
            </a:r>
          </a:p>
          <a:p>
            <a:pPr marL="539750" indent="-2762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stability and well-functioning institutions</a:t>
            </a:r>
          </a:p>
          <a:p>
            <a:pPr marL="539750" indent="-2762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an educated workforce</a:t>
            </a:r>
          </a:p>
          <a:p>
            <a:pPr marL="539750" indent="-2762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sound research and education infrastructure</a:t>
            </a:r>
          </a:p>
          <a:p>
            <a:pPr marL="539750" indent="-2762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linkages between public and private actors</a:t>
            </a:r>
          </a:p>
          <a:p>
            <a:pPr marL="539750" indent="-2762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enterprises committed to R&amp;D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4D3E571-35CB-401C-BED4-624BEF11B7BA}"/>
              </a:ext>
            </a:extLst>
          </p:cNvPr>
          <p:cNvSpPr/>
          <p:nvPr/>
        </p:nvSpPr>
        <p:spPr>
          <a:xfrm>
            <a:off x="1647710" y="5167352"/>
            <a:ext cx="9086623" cy="954107"/>
          </a:xfrm>
          <a:prstGeom prst="rect">
            <a:avLst/>
          </a:prstGeom>
          <a:ln w="60325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82550" algn="ctr">
              <a:spcBef>
                <a:spcPts val="600"/>
              </a:spcBef>
              <a:spcAft>
                <a:spcPts val="1200"/>
              </a:spcAft>
            </a:pPr>
            <a:r>
              <a:rPr lang="en-GB" sz="2800" b="1" dirty="0"/>
              <a:t>IPRs</a:t>
            </a:r>
            <a:r>
              <a:rPr lang="en-GB" sz="2800" dirty="0"/>
              <a:t> and </a:t>
            </a:r>
            <a:r>
              <a:rPr lang="en-GB" sz="2800" b="1" dirty="0"/>
              <a:t>Competition</a:t>
            </a:r>
            <a:r>
              <a:rPr lang="en-GB" sz="2800" dirty="0"/>
              <a:t> are two of </a:t>
            </a:r>
            <a:r>
              <a:rPr lang="en-GB" sz="2800" b="1" dirty="0"/>
              <a:t>several mechanisms</a:t>
            </a:r>
            <a:r>
              <a:rPr lang="en-GB" sz="2800" dirty="0"/>
              <a:t> to promote innovation.</a:t>
            </a: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4A38D60-9C35-4DF5-8ADF-F32981A1B14C}"/>
              </a:ext>
            </a:extLst>
          </p:cNvPr>
          <p:cNvSpPr/>
          <p:nvPr/>
        </p:nvSpPr>
        <p:spPr>
          <a:xfrm rot="10800000">
            <a:off x="4002091" y="4386234"/>
            <a:ext cx="3978853" cy="478972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4762F3-4362-4B5D-8FA9-1F1A94176952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731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0FD0B04-E790-486E-A1F1-BB4B7D59B12E}"/>
              </a:ext>
            </a:extLst>
          </p:cNvPr>
          <p:cNvSpPr/>
          <p:nvPr/>
        </p:nvSpPr>
        <p:spPr>
          <a:xfrm>
            <a:off x="96078" y="2120721"/>
            <a:ext cx="8100271" cy="9352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08FAE3-38EC-4559-8A7D-9820329F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/>
          <a:lstStyle/>
          <a:p>
            <a:r>
              <a:rPr lang="en-US" dirty="0"/>
              <a:t>Index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E648BB9-E0BA-4FBB-988F-C8830FB82329}"/>
              </a:ext>
            </a:extLst>
          </p:cNvPr>
          <p:cNvGrpSpPr/>
          <p:nvPr/>
        </p:nvGrpSpPr>
        <p:grpSpPr>
          <a:xfrm>
            <a:off x="246523" y="1146742"/>
            <a:ext cx="9262823" cy="584775"/>
            <a:chOff x="197061" y="1113358"/>
            <a:chExt cx="9262823" cy="58477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246D460-6006-4933-9D66-40B82DE90502}"/>
                </a:ext>
              </a:extLst>
            </p:cNvPr>
            <p:cNvSpPr txBox="1"/>
            <p:nvPr/>
          </p:nvSpPr>
          <p:spPr>
            <a:xfrm>
              <a:off x="197061" y="1113358"/>
              <a:ext cx="564933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1DC7E5F-975A-43D5-98E1-FA314E1BA71A}"/>
                </a:ext>
              </a:extLst>
            </p:cNvPr>
            <p:cNvSpPr txBox="1"/>
            <p:nvPr/>
          </p:nvSpPr>
          <p:spPr>
            <a:xfrm>
              <a:off x="870858" y="1113358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Why focus on innovation? 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6696E76-0683-4BE4-B691-D67BEE031726}"/>
              </a:ext>
            </a:extLst>
          </p:cNvPr>
          <p:cNvGrpSpPr/>
          <p:nvPr/>
        </p:nvGrpSpPr>
        <p:grpSpPr>
          <a:xfrm>
            <a:off x="238642" y="2263824"/>
            <a:ext cx="9270704" cy="584775"/>
            <a:chOff x="189180" y="2066351"/>
            <a:chExt cx="9270704" cy="584775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8B81FF1-58DA-4169-9315-81DBEF56145A}"/>
                </a:ext>
              </a:extLst>
            </p:cNvPr>
            <p:cNvSpPr txBox="1"/>
            <p:nvPr/>
          </p:nvSpPr>
          <p:spPr>
            <a:xfrm>
              <a:off x="189180" y="2067802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9557D83-A06D-4EC8-AE5D-8F8977647221}"/>
                </a:ext>
              </a:extLst>
            </p:cNvPr>
            <p:cNvSpPr txBox="1"/>
            <p:nvPr/>
          </p:nvSpPr>
          <p:spPr>
            <a:xfrm>
              <a:off x="870858" y="2066351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Intersection between IPR and Competition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80AECCD-F8E4-4857-9FA2-C569FD1DE462}"/>
              </a:ext>
            </a:extLst>
          </p:cNvPr>
          <p:cNvGrpSpPr/>
          <p:nvPr/>
        </p:nvGrpSpPr>
        <p:grpSpPr>
          <a:xfrm>
            <a:off x="238642" y="3342978"/>
            <a:ext cx="10518027" cy="621631"/>
            <a:chOff x="197061" y="3096514"/>
            <a:chExt cx="9262823" cy="621631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1DE3716-E270-4E6A-BDEF-67FD64D09B08}"/>
                </a:ext>
              </a:extLst>
            </p:cNvPr>
            <p:cNvSpPr txBox="1"/>
            <p:nvPr/>
          </p:nvSpPr>
          <p:spPr>
            <a:xfrm>
              <a:off x="197061" y="3134821"/>
              <a:ext cx="504455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62AFC763-091E-46E1-A452-ACDCF53D46E7}"/>
                </a:ext>
              </a:extLst>
            </p:cNvPr>
            <p:cNvSpPr txBox="1"/>
            <p:nvPr/>
          </p:nvSpPr>
          <p:spPr>
            <a:xfrm>
              <a:off x="870858" y="3096514"/>
              <a:ext cx="8589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A glance at the current IPR and Competition systems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3ED90C3-31EE-41EE-8242-489C5D65B5A6}"/>
              </a:ext>
            </a:extLst>
          </p:cNvPr>
          <p:cNvGrpSpPr/>
          <p:nvPr/>
        </p:nvGrpSpPr>
        <p:grpSpPr>
          <a:xfrm>
            <a:off x="246523" y="4501733"/>
            <a:ext cx="9869220" cy="584775"/>
            <a:chOff x="189180" y="4201840"/>
            <a:chExt cx="9869220" cy="58477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1D50AA0-9B76-4B05-9427-11C4CC0A3301}"/>
                </a:ext>
              </a:extLst>
            </p:cNvPr>
            <p:cNvSpPr txBox="1"/>
            <p:nvPr/>
          </p:nvSpPr>
          <p:spPr>
            <a:xfrm>
              <a:off x="189180" y="4201840"/>
              <a:ext cx="572814" cy="583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2722978-BFB4-4E15-83F1-E3537C679ED2}"/>
                </a:ext>
              </a:extLst>
            </p:cNvPr>
            <p:cNvSpPr txBox="1"/>
            <p:nvPr/>
          </p:nvSpPr>
          <p:spPr>
            <a:xfrm>
              <a:off x="870858" y="4201840"/>
              <a:ext cx="9187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Moving towards the right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112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3894F-C0F4-46C6-B793-FD654C91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2095922" cy="1325563"/>
          </a:xfrm>
        </p:spPr>
        <p:txBody>
          <a:bodyPr/>
          <a:lstStyle/>
          <a:p>
            <a:r>
              <a:rPr lang="en-GB" dirty="0"/>
              <a:t>IPR and Competition may seem contradictory, but share common rationales…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6EF07320-36E6-4671-B249-2D618D31A308}"/>
              </a:ext>
            </a:extLst>
          </p:cNvPr>
          <p:cNvGrpSpPr/>
          <p:nvPr/>
        </p:nvGrpSpPr>
        <p:grpSpPr>
          <a:xfrm>
            <a:off x="2003858" y="1215924"/>
            <a:ext cx="8394701" cy="3524992"/>
            <a:chOff x="1570758" y="1371601"/>
            <a:chExt cx="8394701" cy="3524992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F08D55D7-65BB-42AA-909B-BF87C502367F}"/>
                </a:ext>
              </a:extLst>
            </p:cNvPr>
            <p:cNvGrpSpPr/>
            <p:nvPr/>
          </p:nvGrpSpPr>
          <p:grpSpPr>
            <a:xfrm>
              <a:off x="1570758" y="1371601"/>
              <a:ext cx="3338946" cy="2235055"/>
              <a:chOff x="1219199" y="1510146"/>
              <a:chExt cx="3338946" cy="2235055"/>
            </a:xfrm>
          </p:grpSpPr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BFCC5A4-33D4-42D7-9D9B-4D7EF044FB61}"/>
                  </a:ext>
                </a:extLst>
              </p:cNvPr>
              <p:cNvSpPr/>
              <p:nvPr/>
            </p:nvSpPr>
            <p:spPr>
              <a:xfrm>
                <a:off x="1219199" y="1510146"/>
                <a:ext cx="3338946" cy="109450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solidFill>
                      <a:schemeClr val="tx1"/>
                    </a:solidFill>
                  </a:rPr>
                  <a:t>Intellectual Property Law</a:t>
                </a:r>
              </a:p>
            </p:txBody>
          </p:sp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EF6B8C79-3080-498B-B33D-C6D799417C06}"/>
                  </a:ext>
                </a:extLst>
              </p:cNvPr>
              <p:cNvSpPr/>
              <p:nvPr/>
            </p:nvSpPr>
            <p:spPr>
              <a:xfrm>
                <a:off x="1219199" y="2789238"/>
                <a:ext cx="3338946" cy="95596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600" dirty="0">
                    <a:solidFill>
                      <a:schemeClr val="tx1"/>
                    </a:solidFill>
                  </a:rPr>
                  <a:t>Grants temporary monopoly rights.</a:t>
                </a:r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FF89FE93-F1C1-48F1-8AA6-96323E3D3F36}"/>
                </a:ext>
              </a:extLst>
            </p:cNvPr>
            <p:cNvGrpSpPr/>
            <p:nvPr/>
          </p:nvGrpSpPr>
          <p:grpSpPr>
            <a:xfrm>
              <a:off x="6626513" y="1371601"/>
              <a:ext cx="3338946" cy="2235055"/>
              <a:chOff x="7218218" y="1510146"/>
              <a:chExt cx="3338946" cy="2235055"/>
            </a:xfrm>
          </p:grpSpPr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D24E517E-C3AF-4D96-8B1E-60BB66F59FCD}"/>
                  </a:ext>
                </a:extLst>
              </p:cNvPr>
              <p:cNvSpPr/>
              <p:nvPr/>
            </p:nvSpPr>
            <p:spPr>
              <a:xfrm>
                <a:off x="7218218" y="1510146"/>
                <a:ext cx="3338946" cy="109450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solidFill>
                      <a:schemeClr val="tx1"/>
                    </a:solidFill>
                  </a:rPr>
                  <a:t>Competition Law</a:t>
                </a:r>
              </a:p>
            </p:txBody>
          </p:sp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75915C92-35D7-4DED-B404-A0DA07A55CEA}"/>
                  </a:ext>
                </a:extLst>
              </p:cNvPr>
              <p:cNvSpPr/>
              <p:nvPr/>
            </p:nvSpPr>
            <p:spPr>
              <a:xfrm>
                <a:off x="7218218" y="2789238"/>
                <a:ext cx="3338946" cy="95596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600" dirty="0">
                    <a:solidFill>
                      <a:schemeClr val="tx1"/>
                    </a:solidFill>
                  </a:rPr>
                  <a:t>Combats monopolistic behaviours.</a:t>
                </a:r>
              </a:p>
            </p:txBody>
          </p:sp>
        </p:grpSp>
        <p:sp>
          <p:nvSpPr>
            <p:cNvPr id="13" name="Distinto de 12">
              <a:extLst>
                <a:ext uri="{FF2B5EF4-FFF2-40B4-BE49-F238E27FC236}">
                  <a16:creationId xmlns:a16="http://schemas.microsoft.com/office/drawing/2014/main" id="{CCA76AE6-0733-4DDB-A03D-AB7A9B92A9CC}"/>
                </a:ext>
              </a:extLst>
            </p:cNvPr>
            <p:cNvSpPr/>
            <p:nvPr/>
          </p:nvSpPr>
          <p:spPr>
            <a:xfrm>
              <a:off x="5106554" y="2367005"/>
              <a:ext cx="1323109" cy="817418"/>
            </a:xfrm>
            <a:prstGeom prst="mathNotEqual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B06B0F03-CF8D-465B-82A4-2D0BA5A11B0D}"/>
                </a:ext>
              </a:extLst>
            </p:cNvPr>
            <p:cNvSpPr/>
            <p:nvPr/>
          </p:nvSpPr>
          <p:spPr>
            <a:xfrm>
              <a:off x="1570758" y="3791239"/>
              <a:ext cx="8394701" cy="1105354"/>
            </a:xfrm>
            <a:prstGeom prst="rect">
              <a:avLst/>
            </a:prstGeom>
            <a:solidFill>
              <a:srgbClr val="C9C9C9"/>
            </a:solidFill>
            <a:ln w="88900">
              <a:solidFill>
                <a:srgbClr val="76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/>
              <a:r>
                <a:rPr lang="en-GB" sz="2600" b="1" dirty="0">
                  <a:solidFill>
                    <a:schemeClr val="tx1"/>
                  </a:solidFill>
                </a:rPr>
                <a:t>Common objective: </a:t>
              </a:r>
              <a:r>
                <a:rPr lang="en-GB" sz="2600" dirty="0">
                  <a:solidFill>
                    <a:schemeClr val="tx1"/>
                  </a:solidFill>
                </a:rPr>
                <a:t>stimulating </a:t>
              </a:r>
              <a:r>
                <a:rPr lang="en-GB" sz="2600" u="sng" dirty="0">
                  <a:solidFill>
                    <a:schemeClr val="tx1"/>
                  </a:solidFill>
                </a:rPr>
                <a:t>innovation</a:t>
              </a:r>
              <a:r>
                <a:rPr lang="en-GB" sz="2600" dirty="0">
                  <a:solidFill>
                    <a:schemeClr val="tx1"/>
                  </a:solidFill>
                </a:rPr>
                <a:t>, economic </a:t>
              </a:r>
              <a:r>
                <a:rPr lang="en-GB" sz="2600" u="sng" dirty="0">
                  <a:solidFill>
                    <a:schemeClr val="tx1"/>
                  </a:solidFill>
                </a:rPr>
                <a:t>growth</a:t>
              </a:r>
              <a:r>
                <a:rPr lang="en-GB" sz="2600" dirty="0">
                  <a:solidFill>
                    <a:schemeClr val="tx1"/>
                  </a:solidFill>
                </a:rPr>
                <a:t> and consumer </a:t>
              </a:r>
              <a:r>
                <a:rPr lang="en-GB" sz="2600" u="sng" dirty="0">
                  <a:solidFill>
                    <a:schemeClr val="tx1"/>
                  </a:solidFill>
                </a:rPr>
                <a:t>welfare.</a:t>
              </a:r>
              <a:r>
                <a:rPr lang="en-GB" sz="26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0FD85816-4BAF-4C18-B1F3-92D700E32C1F}"/>
              </a:ext>
            </a:extLst>
          </p:cNvPr>
          <p:cNvGrpSpPr/>
          <p:nvPr/>
        </p:nvGrpSpPr>
        <p:grpSpPr>
          <a:xfrm>
            <a:off x="1564782" y="5164962"/>
            <a:ext cx="9992849" cy="1476395"/>
            <a:chOff x="904385" y="5144057"/>
            <a:chExt cx="10479308" cy="1476395"/>
          </a:xfrm>
        </p:grpSpPr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DDDCB858-8AFF-4BC8-94F9-E843E8EDDB31}"/>
                </a:ext>
              </a:extLst>
            </p:cNvPr>
            <p:cNvGrpSpPr/>
            <p:nvPr/>
          </p:nvGrpSpPr>
          <p:grpSpPr>
            <a:xfrm>
              <a:off x="904385" y="5730812"/>
              <a:ext cx="10479308" cy="889640"/>
              <a:chOff x="904385" y="5647685"/>
              <a:chExt cx="10479308" cy="889640"/>
            </a:xfrm>
          </p:grpSpPr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AC4CE43B-DF1D-4361-BEDD-2C2167DBA3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385" y="5647685"/>
                <a:ext cx="10479308" cy="0"/>
              </a:xfrm>
              <a:prstGeom prst="line">
                <a:avLst/>
              </a:prstGeom>
              <a:ln w="76200"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riángulo isósceles 19">
                <a:extLst>
                  <a:ext uri="{FF2B5EF4-FFF2-40B4-BE49-F238E27FC236}">
                    <a16:creationId xmlns:a16="http://schemas.microsoft.com/office/drawing/2014/main" id="{E44EA970-EB97-443E-8FA9-3D870FBC6E2E}"/>
                  </a:ext>
                </a:extLst>
              </p:cNvPr>
              <p:cNvSpPr/>
              <p:nvPr/>
            </p:nvSpPr>
            <p:spPr>
              <a:xfrm>
                <a:off x="5354845" y="5699125"/>
                <a:ext cx="1127760" cy="838200"/>
              </a:xfrm>
              <a:prstGeom prst="triangle">
                <a:avLst/>
              </a:prstGeom>
              <a:solidFill>
                <a:srgbClr val="404040"/>
              </a:solidFill>
              <a:ln>
                <a:solidFill>
                  <a:srgbClr val="404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5EA6440D-55F8-4FEB-999C-1BEA10D06A72}"/>
                </a:ext>
              </a:extLst>
            </p:cNvPr>
            <p:cNvSpPr txBox="1"/>
            <p:nvPr/>
          </p:nvSpPr>
          <p:spPr>
            <a:xfrm>
              <a:off x="1032714" y="5146036"/>
              <a:ext cx="848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b="1" dirty="0"/>
                <a:t>IPR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F36838C-B643-4C4A-93C2-B52503B99A86}"/>
                </a:ext>
              </a:extLst>
            </p:cNvPr>
            <p:cNvSpPr txBox="1"/>
            <p:nvPr/>
          </p:nvSpPr>
          <p:spPr>
            <a:xfrm>
              <a:off x="8806748" y="5144057"/>
              <a:ext cx="25769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/>
                <a:t>Competition</a:t>
              </a:r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95594A7-290B-4DE8-BE1A-376A79ED1097}"/>
              </a:ext>
            </a:extLst>
          </p:cNvPr>
          <p:cNvSpPr txBox="1"/>
          <p:nvPr/>
        </p:nvSpPr>
        <p:spPr>
          <a:xfrm>
            <a:off x="4914898" y="5264332"/>
            <a:ext cx="2862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Innovation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ED5BD66-C835-4892-BEFC-57B8F5F14426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6396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F170A-DF8F-4D9B-A240-51778AF7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1257722" cy="1325563"/>
          </a:xfrm>
        </p:spPr>
        <p:txBody>
          <a:bodyPr/>
          <a:lstStyle/>
          <a:p>
            <a:r>
              <a:rPr lang="en-GB" dirty="0"/>
              <a:t>Innovation: some examples of Competition and IPR in action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BE2CF03-2EF0-4EBA-8CF3-FC59E3A36A2E}"/>
              </a:ext>
            </a:extLst>
          </p:cNvPr>
          <p:cNvSpPr txBox="1"/>
          <p:nvPr/>
        </p:nvSpPr>
        <p:spPr>
          <a:xfrm>
            <a:off x="11619186" y="0"/>
            <a:ext cx="572814" cy="583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27009A2-7B4C-4592-AB58-4B0F93888A1D}"/>
              </a:ext>
            </a:extLst>
          </p:cNvPr>
          <p:cNvGrpSpPr/>
          <p:nvPr/>
        </p:nvGrpSpPr>
        <p:grpSpPr>
          <a:xfrm>
            <a:off x="308769" y="1078479"/>
            <a:ext cx="7142934" cy="2647896"/>
            <a:chOff x="1413901" y="761953"/>
            <a:chExt cx="8308414" cy="29464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FE3CFA90-0160-42B6-9A0A-A5545E6DC2A0}"/>
                </a:ext>
              </a:extLst>
            </p:cNvPr>
            <p:cNvSpPr txBox="1"/>
            <p:nvPr/>
          </p:nvSpPr>
          <p:spPr>
            <a:xfrm>
              <a:off x="5283319" y="761953"/>
              <a:ext cx="44389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>
                    <a:lumMod val="50000"/>
                  </a:schemeClr>
                </a:buClr>
                <a:buSzPct val="104000"/>
              </a:pPr>
              <a:r>
                <a:rPr lang="en-GB" sz="3200" b="1" dirty="0"/>
                <a:t>Fintech Revolution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104000"/>
                <a:buFont typeface="Arial" panose="020B0604020202020204" pitchFamily="34" charset="0"/>
                <a:buChar char="•"/>
              </a:pPr>
              <a:endParaRPr lang="en-GB" sz="3200" dirty="0"/>
            </a:p>
          </p:txBody>
        </p: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96541A7C-CB3B-4C81-8FED-52FA35A8FF89}"/>
                </a:ext>
              </a:extLst>
            </p:cNvPr>
            <p:cNvGrpSpPr/>
            <p:nvPr/>
          </p:nvGrpSpPr>
          <p:grpSpPr>
            <a:xfrm>
              <a:off x="1413901" y="805809"/>
              <a:ext cx="5085914" cy="2902608"/>
              <a:chOff x="5242047" y="771203"/>
              <a:chExt cx="5085914" cy="2902608"/>
            </a:xfrm>
          </p:grpSpPr>
          <p:pic>
            <p:nvPicPr>
              <p:cNvPr id="1026" name="Picture 2" descr="Resultado de imagen para bank">
                <a:extLst>
                  <a:ext uri="{FF2B5EF4-FFF2-40B4-BE49-F238E27FC236}">
                    <a16:creationId xmlns:a16="http://schemas.microsoft.com/office/drawing/2014/main" id="{8D306456-2B23-44E7-A65F-49DF840FC3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43" t="8691" r="11729" b="9079"/>
              <a:stretch/>
            </p:blipFill>
            <p:spPr bwMode="auto">
              <a:xfrm>
                <a:off x="5242047" y="1774035"/>
                <a:ext cx="1396538" cy="1451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 descr="Resultado de imagen para bank">
                <a:extLst>
                  <a:ext uri="{FF2B5EF4-FFF2-40B4-BE49-F238E27FC236}">
                    <a16:creationId xmlns:a16="http://schemas.microsoft.com/office/drawing/2014/main" id="{A3DA247D-993A-4176-B759-61E88C4131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43" t="8691" r="11729" b="9079"/>
              <a:stretch/>
            </p:blipFill>
            <p:spPr bwMode="auto">
              <a:xfrm>
                <a:off x="6571346" y="2222507"/>
                <a:ext cx="1396538" cy="1451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Resultado de imagen para bank">
                <a:extLst>
                  <a:ext uri="{FF2B5EF4-FFF2-40B4-BE49-F238E27FC236}">
                    <a16:creationId xmlns:a16="http://schemas.microsoft.com/office/drawing/2014/main" id="{520561CF-1E03-44B0-8334-918B6935E7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43" t="8691" r="11729" b="9079"/>
              <a:stretch/>
            </p:blipFill>
            <p:spPr bwMode="auto">
              <a:xfrm>
                <a:off x="6333560" y="771203"/>
                <a:ext cx="1396538" cy="1451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2" descr="Resultado de imagen para bank">
                <a:extLst>
                  <a:ext uri="{FF2B5EF4-FFF2-40B4-BE49-F238E27FC236}">
                    <a16:creationId xmlns:a16="http://schemas.microsoft.com/office/drawing/2014/main" id="{0A5D164F-F40D-4332-BC40-5863E15D55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43" t="8691" r="11729" b="9079"/>
              <a:stretch/>
            </p:blipFill>
            <p:spPr bwMode="auto">
              <a:xfrm>
                <a:off x="7729360" y="1112509"/>
                <a:ext cx="1396538" cy="1451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4" name="Grupo 13">
                <a:extLst>
                  <a:ext uri="{FF2B5EF4-FFF2-40B4-BE49-F238E27FC236}">
                    <a16:creationId xmlns:a16="http://schemas.microsoft.com/office/drawing/2014/main" id="{E0A54ABC-83A0-4450-AD2A-BAA372BA6B2E}"/>
                  </a:ext>
                </a:extLst>
              </p:cNvPr>
              <p:cNvGrpSpPr/>
              <p:nvPr/>
            </p:nvGrpSpPr>
            <p:grpSpPr>
              <a:xfrm>
                <a:off x="9363684" y="1626366"/>
                <a:ext cx="964277" cy="1874893"/>
                <a:chOff x="8096595" y="4073236"/>
                <a:chExt cx="964277" cy="1874893"/>
              </a:xfrm>
            </p:grpSpPr>
            <p:grpSp>
              <p:nvGrpSpPr>
                <p:cNvPr id="11" name="Grupo 10">
                  <a:extLst>
                    <a:ext uri="{FF2B5EF4-FFF2-40B4-BE49-F238E27FC236}">
                      <a16:creationId xmlns:a16="http://schemas.microsoft.com/office/drawing/2014/main" id="{680A3E66-BCEE-4532-B1F0-F6491EEA7C6B}"/>
                    </a:ext>
                  </a:extLst>
                </p:cNvPr>
                <p:cNvGrpSpPr/>
                <p:nvPr/>
              </p:nvGrpSpPr>
              <p:grpSpPr>
                <a:xfrm>
                  <a:off x="8096595" y="4073236"/>
                  <a:ext cx="964277" cy="1874893"/>
                  <a:chOff x="8096595" y="4073236"/>
                  <a:chExt cx="964277" cy="1874893"/>
                </a:xfrm>
              </p:grpSpPr>
              <p:sp>
                <p:nvSpPr>
                  <p:cNvPr id="6" name="Rectángulo: esquinas redondeadas 5">
                    <a:extLst>
                      <a:ext uri="{FF2B5EF4-FFF2-40B4-BE49-F238E27FC236}">
                        <a16:creationId xmlns:a16="http://schemas.microsoft.com/office/drawing/2014/main" id="{233436C9-B02A-42F4-963D-318336B2CA02}"/>
                      </a:ext>
                    </a:extLst>
                  </p:cNvPr>
                  <p:cNvSpPr/>
                  <p:nvPr/>
                </p:nvSpPr>
                <p:spPr>
                  <a:xfrm rot="881094">
                    <a:off x="8096595" y="4073236"/>
                    <a:ext cx="964277" cy="1874893"/>
                  </a:xfrm>
                  <a:prstGeom prst="roundRect">
                    <a:avLst/>
                  </a:prstGeom>
                  <a:solidFill>
                    <a:srgbClr val="02699A"/>
                  </a:solidFill>
                  <a:ln>
                    <a:solidFill>
                      <a:srgbClr val="02699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" name="Rectángulo: esquinas redondeadas 9">
                    <a:extLst>
                      <a:ext uri="{FF2B5EF4-FFF2-40B4-BE49-F238E27FC236}">
                        <a16:creationId xmlns:a16="http://schemas.microsoft.com/office/drawing/2014/main" id="{D6FA076D-4D73-4479-9C2F-5745708FAC57}"/>
                      </a:ext>
                    </a:extLst>
                  </p:cNvPr>
                  <p:cNvSpPr/>
                  <p:nvPr/>
                </p:nvSpPr>
                <p:spPr>
                  <a:xfrm rot="881094">
                    <a:off x="8209624" y="4116002"/>
                    <a:ext cx="766946" cy="1642704"/>
                  </a:xfrm>
                  <a:prstGeom prst="round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rgbClr val="02699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sp>
              <p:nvSpPr>
                <p:cNvPr id="9" name="Elipse 8">
                  <a:extLst>
                    <a:ext uri="{FF2B5EF4-FFF2-40B4-BE49-F238E27FC236}">
                      <a16:creationId xmlns:a16="http://schemas.microsoft.com/office/drawing/2014/main" id="{A7B7AF7A-AF01-404F-A51A-2898AC7471FA}"/>
                    </a:ext>
                  </a:extLst>
                </p:cNvPr>
                <p:cNvSpPr/>
                <p:nvPr/>
              </p:nvSpPr>
              <p:spPr>
                <a:xfrm>
                  <a:off x="8272910" y="5716761"/>
                  <a:ext cx="133003" cy="14509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Elipse 11">
                  <a:extLst>
                    <a:ext uri="{FF2B5EF4-FFF2-40B4-BE49-F238E27FC236}">
                      <a16:creationId xmlns:a16="http://schemas.microsoft.com/office/drawing/2014/main" id="{0CFD9670-854C-45CC-94A3-01D5C4BDB093}"/>
                    </a:ext>
                  </a:extLst>
                </p:cNvPr>
                <p:cNvSpPr/>
                <p:nvPr/>
              </p:nvSpPr>
              <p:spPr>
                <a:xfrm rot="1580488">
                  <a:off x="8406215" y="4683951"/>
                  <a:ext cx="399011" cy="394481"/>
                </a:xfrm>
                <a:prstGeom prst="ellipse">
                  <a:avLst/>
                </a:prstGeom>
                <a:solidFill>
                  <a:srgbClr val="02699A"/>
                </a:solidFill>
                <a:ln>
                  <a:solidFill>
                    <a:srgbClr val="0269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$</a:t>
                  </a:r>
                </a:p>
              </p:txBody>
            </p:sp>
          </p:grpSp>
        </p:grp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C3F2AF9-35C6-4A8E-B39E-25B60D571053}"/>
              </a:ext>
            </a:extLst>
          </p:cNvPr>
          <p:cNvGrpSpPr/>
          <p:nvPr/>
        </p:nvGrpSpPr>
        <p:grpSpPr>
          <a:xfrm>
            <a:off x="1269546" y="4604667"/>
            <a:ext cx="5048127" cy="2460971"/>
            <a:chOff x="3918333" y="3986671"/>
            <a:chExt cx="6936740" cy="3270387"/>
          </a:xfrm>
        </p:grpSpPr>
        <p:pic>
          <p:nvPicPr>
            <p:cNvPr id="20" name="Picture 2" descr="Resultado de imagen para wto">
              <a:extLst>
                <a:ext uri="{FF2B5EF4-FFF2-40B4-BE49-F238E27FC236}">
                  <a16:creationId xmlns:a16="http://schemas.microsoft.com/office/drawing/2014/main" id="{94D22AAC-8A18-410E-84B5-9BC09F8A57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190" t="1" b="-5048"/>
            <a:stretch/>
          </p:blipFill>
          <p:spPr bwMode="auto">
            <a:xfrm>
              <a:off x="8000116" y="3986671"/>
              <a:ext cx="2854957" cy="2786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360E306-D49A-407D-8CA5-CFE8A5F390BF}"/>
                </a:ext>
              </a:extLst>
            </p:cNvPr>
            <p:cNvSpPr txBox="1"/>
            <p:nvPr/>
          </p:nvSpPr>
          <p:spPr>
            <a:xfrm>
              <a:off x="3918333" y="5171135"/>
              <a:ext cx="4630304" cy="2085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>
                    <a:lumMod val="50000"/>
                  </a:schemeClr>
                </a:buClr>
                <a:buSzPct val="104000"/>
              </a:pPr>
              <a:r>
                <a:rPr lang="en-GB" sz="3200" b="1" dirty="0"/>
                <a:t>TRIPS and Public Health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104000"/>
                <a:buFont typeface="Arial" panose="020B0604020202020204" pitchFamily="34" charset="0"/>
                <a:buChar char="•"/>
              </a:pPr>
              <a:endParaRPr lang="en-GB" sz="3200" dirty="0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E614E79B-8028-4ED0-8693-2787DB6ED756}"/>
              </a:ext>
            </a:extLst>
          </p:cNvPr>
          <p:cNvGrpSpPr/>
          <p:nvPr/>
        </p:nvGrpSpPr>
        <p:grpSpPr>
          <a:xfrm>
            <a:off x="6645609" y="1995782"/>
            <a:ext cx="5172159" cy="3306172"/>
            <a:chOff x="7019278" y="1837104"/>
            <a:chExt cx="5172159" cy="3306172"/>
          </a:xfrm>
        </p:grpSpPr>
        <p:pic>
          <p:nvPicPr>
            <p:cNvPr id="3" name="Picture 2" descr="Resultado de imagen para amazon logo">
              <a:extLst>
                <a:ext uri="{FF2B5EF4-FFF2-40B4-BE49-F238E27FC236}">
                  <a16:creationId xmlns:a16="http://schemas.microsoft.com/office/drawing/2014/main" id="{B7567923-51E3-4B63-9F48-1108480292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14" t="20824" r="22546" b="21696"/>
            <a:stretch/>
          </p:blipFill>
          <p:spPr bwMode="auto">
            <a:xfrm>
              <a:off x="7019278" y="2143706"/>
              <a:ext cx="2137509" cy="1784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Resultado de imagen para ebay logo">
              <a:extLst>
                <a:ext uri="{FF2B5EF4-FFF2-40B4-BE49-F238E27FC236}">
                  <a16:creationId xmlns:a16="http://schemas.microsoft.com/office/drawing/2014/main" id="{E4842565-823C-4150-9BF3-B78FF244A0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5" t="18542" r="2054" b="42305"/>
            <a:stretch/>
          </p:blipFill>
          <p:spPr bwMode="auto">
            <a:xfrm>
              <a:off x="9326140" y="2883296"/>
              <a:ext cx="2865297" cy="1154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Resultado de imagen para alibaba logo">
              <a:extLst>
                <a:ext uri="{FF2B5EF4-FFF2-40B4-BE49-F238E27FC236}">
                  <a16:creationId xmlns:a16="http://schemas.microsoft.com/office/drawing/2014/main" id="{57DEA52D-F279-43DC-AC8C-F9E6986AEF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8" t="26368" r="3534" b="27774"/>
            <a:stretch/>
          </p:blipFill>
          <p:spPr bwMode="auto">
            <a:xfrm>
              <a:off x="9213238" y="1837104"/>
              <a:ext cx="2892307" cy="1080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2D4F80D-9A49-4831-9F30-BD637173FC2B}"/>
                </a:ext>
              </a:extLst>
            </p:cNvPr>
            <p:cNvSpPr txBox="1"/>
            <p:nvPr/>
          </p:nvSpPr>
          <p:spPr>
            <a:xfrm>
              <a:off x="7561371" y="4066058"/>
              <a:ext cx="434422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2">
                    <a:lumMod val="50000"/>
                  </a:schemeClr>
                </a:buClr>
                <a:buSzPct val="104000"/>
              </a:pPr>
              <a:r>
                <a:rPr lang="en-GB" sz="3200" b="1" dirty="0"/>
                <a:t>From Retail to </a:t>
              </a:r>
            </a:p>
            <a:p>
              <a:pPr algn="ctr">
                <a:buClr>
                  <a:schemeClr val="accent2">
                    <a:lumMod val="50000"/>
                  </a:schemeClr>
                </a:buClr>
                <a:buSzPct val="104000"/>
              </a:pPr>
              <a:r>
                <a:rPr lang="en-GB" sz="3200" b="1" dirty="0"/>
                <a:t>E-Commerce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1836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Agon" id="{1A189312-8635-4BDB-B213-3E81FBB682A5}" vid="{DD5C278C-7274-4BF0-AA7B-B44A1FBF3C9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PPT Agon</Template>
  <TotalTime>2436</TotalTime>
  <Words>1152</Words>
  <Application>Microsoft Office PowerPoint</Application>
  <PresentationFormat>Panorámica</PresentationFormat>
  <Paragraphs>214</Paragraphs>
  <Slides>20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de Office</vt:lpstr>
      <vt:lpstr>Balance between IPR and Competition for Promoting Innovation</vt:lpstr>
      <vt:lpstr>Index</vt:lpstr>
      <vt:lpstr>Index</vt:lpstr>
      <vt:lpstr>Innovation is fundamental for sustainable development…</vt:lpstr>
      <vt:lpstr>Presentación de PowerPoint</vt:lpstr>
      <vt:lpstr>Balance between IPR and market competition is a key component of an innovation-friendly ecosystem…</vt:lpstr>
      <vt:lpstr>Index</vt:lpstr>
      <vt:lpstr>IPR and Competition may seem contradictory, but share common rationales…</vt:lpstr>
      <vt:lpstr>Innovation: some examples of Competition and IPR in action</vt:lpstr>
      <vt:lpstr>The Competition-IPR Overlap represents challenges…</vt:lpstr>
      <vt:lpstr>What do IPR-Competition common challenges look like?</vt:lpstr>
      <vt:lpstr>Index</vt:lpstr>
      <vt:lpstr>A glance at the international IPR system…</vt:lpstr>
      <vt:lpstr>A glance at the international Competition system…</vt:lpstr>
      <vt:lpstr>An example of how ambiguous criterion and inadequate examination of applications can lead to unjustified patents…</vt:lpstr>
      <vt:lpstr>Index</vt:lpstr>
      <vt:lpstr>Achieving the right balance to respond to such challenges requires injecting Competition principles into IPR implementation…</vt:lpstr>
      <vt:lpstr>…injecting Competition principles into IPR implementation…</vt:lpstr>
      <vt:lpstr>…injecting Competition principles into IPR implementation…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 Subtítulo de la presentación</dc:title>
  <dc:creator>Ana Cristina</dc:creator>
  <cp:lastModifiedBy>Ana Cristina</cp:lastModifiedBy>
  <cp:revision>278</cp:revision>
  <cp:lastPrinted>2017-11-02T20:00:52Z</cp:lastPrinted>
  <dcterms:created xsi:type="dcterms:W3CDTF">2017-10-26T23:06:16Z</dcterms:created>
  <dcterms:modified xsi:type="dcterms:W3CDTF">2017-11-03T17:04:56Z</dcterms:modified>
</cp:coreProperties>
</file>